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9" r:id="rId3"/>
    <p:sldId id="273" r:id="rId4"/>
    <p:sldId id="260" r:id="rId5"/>
    <p:sldId id="261" r:id="rId6"/>
    <p:sldId id="262" r:id="rId7"/>
    <p:sldId id="277" r:id="rId8"/>
    <p:sldId id="265" r:id="rId9"/>
    <p:sldId id="266" r:id="rId10"/>
    <p:sldId id="268" r:id="rId11"/>
    <p:sldId id="269" r:id="rId12"/>
    <p:sldId id="270" r:id="rId13"/>
    <p:sldId id="271" r:id="rId14"/>
    <p:sldId id="281" r:id="rId15"/>
    <p:sldId id="278" r:id="rId16"/>
    <p:sldId id="279" r:id="rId17"/>
    <p:sldId id="280" r:id="rId18"/>
    <p:sldId id="274" r:id="rId19"/>
    <p:sldId id="276" r:id="rId20"/>
    <p:sldId id="275" r:id="rId2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37" autoAdjust="0"/>
  </p:normalViewPr>
  <p:slideViewPr>
    <p:cSldViewPr>
      <p:cViewPr varScale="1">
        <p:scale>
          <a:sx n="66" d="100"/>
          <a:sy n="66" d="100"/>
        </p:scale>
        <p:origin x="-12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8DECF7E4-D883-49BB-81DC-B28E7C4F156D}" type="datetimeFigureOut">
              <a:rPr lang="en-GB" smtClean="0"/>
              <a:t>09/03/2021</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404E194B-B228-4AD6-BEE6-888A597495F3}" type="slidenum">
              <a:rPr lang="en-GB" smtClean="0"/>
              <a:t>‹#›</a:t>
            </a:fld>
            <a:endParaRPr lang="en-GB"/>
          </a:p>
        </p:txBody>
      </p:sp>
    </p:spTree>
    <p:extLst>
      <p:ext uri="{BB962C8B-B14F-4D97-AF65-F5344CB8AC3E}">
        <p14:creationId xmlns:p14="http://schemas.microsoft.com/office/powerpoint/2010/main" val="310853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1213E66-D442-4044-BDAB-5DCAFBB29358}" type="datetimeFigureOut">
              <a:rPr lang="en-GB" smtClean="0"/>
              <a:t>09/03/2021</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584DF4F-79CE-4338-BFB6-CDC92733D82D}" type="slidenum">
              <a:rPr lang="en-GB" smtClean="0"/>
              <a:t>‹#›</a:t>
            </a:fld>
            <a:endParaRPr lang="en-GB"/>
          </a:p>
        </p:txBody>
      </p:sp>
    </p:spTree>
    <p:extLst>
      <p:ext uri="{BB962C8B-B14F-4D97-AF65-F5344CB8AC3E}">
        <p14:creationId xmlns:p14="http://schemas.microsoft.com/office/powerpoint/2010/main" val="85945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866775" y="739775"/>
            <a:ext cx="4937125" cy="3703638"/>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30000"/>
              </a:spcBef>
              <a:defRPr sz="1200">
                <a:solidFill>
                  <a:schemeClr val="tx1"/>
                </a:solidFill>
                <a:latin typeface="Arial" charset="0"/>
              </a:defRPr>
            </a:lvl1pPr>
            <a:lvl2pPr marL="742950" indent="-285750" defTabSz="898525">
              <a:spcBef>
                <a:spcPct val="30000"/>
              </a:spcBef>
              <a:defRPr sz="1200">
                <a:solidFill>
                  <a:schemeClr val="tx1"/>
                </a:solidFill>
                <a:latin typeface="Arial" charset="0"/>
              </a:defRPr>
            </a:lvl2pPr>
            <a:lvl3pPr marL="1143000" indent="-228600" defTabSz="898525">
              <a:spcBef>
                <a:spcPct val="30000"/>
              </a:spcBef>
              <a:defRPr sz="1200">
                <a:solidFill>
                  <a:schemeClr val="tx1"/>
                </a:solidFill>
                <a:latin typeface="Arial" charset="0"/>
              </a:defRPr>
            </a:lvl3pPr>
            <a:lvl4pPr marL="1600200" indent="-228600" defTabSz="898525">
              <a:spcBef>
                <a:spcPct val="30000"/>
              </a:spcBef>
              <a:defRPr sz="1200">
                <a:solidFill>
                  <a:schemeClr val="tx1"/>
                </a:solidFill>
                <a:latin typeface="Arial" charset="0"/>
              </a:defRPr>
            </a:lvl4pPr>
            <a:lvl5pPr marL="2057400" indent="-228600" defTabSz="898525">
              <a:spcBef>
                <a:spcPct val="30000"/>
              </a:spcBef>
              <a:defRPr sz="1200">
                <a:solidFill>
                  <a:schemeClr val="tx1"/>
                </a:solidFill>
                <a:latin typeface="Arial" charset="0"/>
              </a:defRPr>
            </a:lvl5pPr>
            <a:lvl6pPr marL="2514600" indent="-228600" defTabSz="898525" eaLnBrk="0" fontAlgn="base" hangingPunct="0">
              <a:spcBef>
                <a:spcPct val="30000"/>
              </a:spcBef>
              <a:spcAft>
                <a:spcPct val="0"/>
              </a:spcAft>
              <a:defRPr sz="1200">
                <a:solidFill>
                  <a:schemeClr val="tx1"/>
                </a:solidFill>
                <a:latin typeface="Arial" charset="0"/>
              </a:defRPr>
            </a:lvl6pPr>
            <a:lvl7pPr marL="2971800" indent="-228600" defTabSz="898525" eaLnBrk="0" fontAlgn="base" hangingPunct="0">
              <a:spcBef>
                <a:spcPct val="30000"/>
              </a:spcBef>
              <a:spcAft>
                <a:spcPct val="0"/>
              </a:spcAft>
              <a:defRPr sz="1200">
                <a:solidFill>
                  <a:schemeClr val="tx1"/>
                </a:solidFill>
                <a:latin typeface="Arial" charset="0"/>
              </a:defRPr>
            </a:lvl7pPr>
            <a:lvl8pPr marL="3429000" indent="-228600" defTabSz="898525" eaLnBrk="0" fontAlgn="base" hangingPunct="0">
              <a:spcBef>
                <a:spcPct val="30000"/>
              </a:spcBef>
              <a:spcAft>
                <a:spcPct val="0"/>
              </a:spcAft>
              <a:defRPr sz="1200">
                <a:solidFill>
                  <a:schemeClr val="tx1"/>
                </a:solidFill>
                <a:latin typeface="Arial" charset="0"/>
              </a:defRPr>
            </a:lvl8pPr>
            <a:lvl9pPr marL="3886200" indent="-228600" defTabSz="898525" eaLnBrk="0" fontAlgn="base" hangingPunct="0">
              <a:spcBef>
                <a:spcPct val="30000"/>
              </a:spcBef>
              <a:spcAft>
                <a:spcPct val="0"/>
              </a:spcAft>
              <a:defRPr sz="1200">
                <a:solidFill>
                  <a:schemeClr val="tx1"/>
                </a:solidFill>
                <a:latin typeface="Arial" charset="0"/>
              </a:defRPr>
            </a:lvl9pPr>
          </a:lstStyle>
          <a:p>
            <a:pPr>
              <a:spcBef>
                <a:spcPct val="0"/>
              </a:spcBef>
            </a:pPr>
            <a:fld id="{27CFF7E3-4B49-41DA-880E-E4FD284560EC}" type="slidenum">
              <a:rPr lang="en-GB" altLang="en-US"/>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Description of Barrier methods.</a:t>
            </a:r>
          </a:p>
          <a:p>
            <a:endParaRPr lang="en-GB" dirty="0" smtClean="0"/>
          </a:p>
          <a:p>
            <a:r>
              <a:rPr lang="en-GB" dirty="0" smtClean="0"/>
              <a:t>Cap/Diaphragm; quite an old fashioned method these days although</a:t>
            </a:r>
            <a:r>
              <a:rPr lang="en-GB" baseline="0" dirty="0" smtClean="0"/>
              <a:t> is still quite effective if used correctly. Access harder than things like condoms and </a:t>
            </a:r>
            <a:r>
              <a:rPr lang="en-GB" baseline="0" dirty="0" err="1" smtClean="0"/>
              <a:t>femidoms</a:t>
            </a:r>
            <a:r>
              <a:rPr lang="en-GB" baseline="0" dirty="0" smtClean="0"/>
              <a:t> as someone would need to visit the sexual health service to be shown how they are used and to get the right one for them.</a:t>
            </a:r>
          </a:p>
          <a:p>
            <a:endParaRPr lang="en-GB" baseline="0" dirty="0" smtClean="0"/>
          </a:p>
          <a:p>
            <a:r>
              <a:rPr lang="en-GB" baseline="0" dirty="0" err="1" smtClean="0"/>
              <a:t>Femidom</a:t>
            </a:r>
            <a:r>
              <a:rPr lang="en-GB" baseline="0" dirty="0" smtClean="0"/>
              <a:t>: accessible but arguable a bit less easy to get hold of than condoms and definitely more expensive. Although in common with the cap / diaphragm some people prefer to use this method as it gives them more </a:t>
            </a:r>
            <a:r>
              <a:rPr lang="en-GB" baseline="0" dirty="0" smtClean="0"/>
              <a:t>direct control </a:t>
            </a:r>
            <a:r>
              <a:rPr lang="en-GB" baseline="0" dirty="0" smtClean="0"/>
              <a:t>over their contraceptive use.</a:t>
            </a:r>
          </a:p>
          <a:p>
            <a:endParaRPr lang="en-GB" baseline="0" dirty="0" smtClean="0"/>
          </a:p>
          <a:p>
            <a:r>
              <a:rPr lang="en-GB" baseline="0" dirty="0" smtClean="0"/>
              <a:t>Condom; The most commonplace and </a:t>
            </a:r>
            <a:r>
              <a:rPr lang="en-GB" baseline="0" dirty="0" err="1" smtClean="0"/>
              <a:t>accesible</a:t>
            </a:r>
            <a:r>
              <a:rPr lang="en-GB" baseline="0" dirty="0" smtClean="0"/>
              <a:t> form of barrier contraception and have got a long history of use with modern manufacturing methods making these extremely thin and reliable.  However, disadvantage is that they are less effective than hormonal contraception and are prone to user error! </a:t>
            </a:r>
            <a:r>
              <a:rPr lang="en-GB" baseline="0" dirty="0" err="1" smtClean="0"/>
              <a:t>Eg</a:t>
            </a:r>
            <a:r>
              <a:rPr lang="en-GB" baseline="0" dirty="0" smtClean="0"/>
              <a:t> condoms splitting when putting on, coming off etc.</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11</a:t>
            </a:fld>
            <a:endParaRPr lang="en-GB"/>
          </a:p>
        </p:txBody>
      </p:sp>
    </p:spTree>
    <p:extLst>
      <p:ext uri="{BB962C8B-B14F-4D97-AF65-F5344CB8AC3E}">
        <p14:creationId xmlns:p14="http://schemas.microsoft.com/office/powerpoint/2010/main" val="346085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on effectiveness. Percentages refer to effectiveness if used correctly every single</a:t>
            </a:r>
            <a:r>
              <a:rPr lang="en-GB" baseline="0" dirty="0" smtClean="0"/>
              <a:t> time (perfect world scenario!) and practically condom effectiveness can be as low as 85% in terms of preventing pregnancy.</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12</a:t>
            </a:fld>
            <a:endParaRPr lang="en-GB"/>
          </a:p>
        </p:txBody>
      </p:sp>
    </p:spTree>
    <p:extLst>
      <p:ext uri="{BB962C8B-B14F-4D97-AF65-F5344CB8AC3E}">
        <p14:creationId xmlns:p14="http://schemas.microsoft.com/office/powerpoint/2010/main" val="240737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866775" y="739775"/>
            <a:ext cx="4937125" cy="3703638"/>
          </a:xfrm>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Other methods description</a:t>
            </a:r>
          </a:p>
          <a:p>
            <a:endParaRPr lang="en-US" altLang="en-US" dirty="0" smtClean="0"/>
          </a:p>
          <a:p>
            <a:r>
              <a:rPr lang="en-US" altLang="en-US" dirty="0" smtClean="0"/>
              <a:t>This slide simply highlights other methods available although these are generally used in relatively limited circumstances;</a:t>
            </a:r>
          </a:p>
          <a:p>
            <a:endParaRPr lang="en-US" altLang="en-US" dirty="0" smtClean="0"/>
          </a:p>
          <a:p>
            <a:r>
              <a:rPr lang="en-US" altLang="en-US" dirty="0" smtClean="0"/>
              <a:t>Permanent methods; As it states these would only be used once someone has made the decision not to have (more) children.</a:t>
            </a:r>
            <a:r>
              <a:rPr lang="en-US" altLang="en-US" baseline="0" dirty="0" smtClean="0"/>
              <a:t> Permanent methods can be reversed although success rates vary widely and generally this is not done on the NHS so a decision to have a permanent method must be thought through very carefully.</a:t>
            </a:r>
          </a:p>
          <a:p>
            <a:endParaRPr lang="en-US" altLang="en-US" baseline="0" dirty="0" smtClean="0"/>
          </a:p>
          <a:p>
            <a:r>
              <a:rPr lang="en-US" altLang="en-US" baseline="0" dirty="0" smtClean="0"/>
              <a:t>IUD (sometimes referred to as a copper coil); The copper in the coil makes the uterus hostile to sperm which reduces the likelihood of pregnancy. Can be used as emergency contraception up to 5 days after unprotected sex.</a:t>
            </a:r>
          </a:p>
          <a:p>
            <a:endParaRPr lang="en-US" altLang="en-US" baseline="0" dirty="0" smtClean="0"/>
          </a:p>
          <a:p>
            <a:r>
              <a:rPr lang="en-US" altLang="en-US" baseline="0" dirty="0" smtClean="0"/>
              <a:t>Emergency contraceptive pill; not shown as although this features in the list of forms of contraception it should only be used as the name suggests and depending on type of pill and individual circumstances can be used up to 3 or 5 days after unprotected sex.</a:t>
            </a:r>
            <a:endParaRPr lang="en-US" altLang="en-US" dirty="0" smtClean="0"/>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spcBef>
                <a:spcPct val="30000"/>
              </a:spcBef>
              <a:defRPr sz="1200">
                <a:solidFill>
                  <a:schemeClr val="tx1"/>
                </a:solidFill>
                <a:latin typeface="Arial" charset="0"/>
              </a:defRPr>
            </a:lvl1pPr>
            <a:lvl2pPr marL="742950" indent="-285750" defTabSz="898525">
              <a:spcBef>
                <a:spcPct val="30000"/>
              </a:spcBef>
              <a:defRPr sz="1200">
                <a:solidFill>
                  <a:schemeClr val="tx1"/>
                </a:solidFill>
                <a:latin typeface="Arial" charset="0"/>
              </a:defRPr>
            </a:lvl2pPr>
            <a:lvl3pPr marL="1143000" indent="-228600" defTabSz="898525">
              <a:spcBef>
                <a:spcPct val="30000"/>
              </a:spcBef>
              <a:defRPr sz="1200">
                <a:solidFill>
                  <a:schemeClr val="tx1"/>
                </a:solidFill>
                <a:latin typeface="Arial" charset="0"/>
              </a:defRPr>
            </a:lvl3pPr>
            <a:lvl4pPr marL="1600200" indent="-228600" defTabSz="898525">
              <a:spcBef>
                <a:spcPct val="30000"/>
              </a:spcBef>
              <a:defRPr sz="1200">
                <a:solidFill>
                  <a:schemeClr val="tx1"/>
                </a:solidFill>
                <a:latin typeface="Arial" charset="0"/>
              </a:defRPr>
            </a:lvl4pPr>
            <a:lvl5pPr marL="2057400" indent="-228600" defTabSz="898525">
              <a:spcBef>
                <a:spcPct val="30000"/>
              </a:spcBef>
              <a:defRPr sz="1200">
                <a:solidFill>
                  <a:schemeClr val="tx1"/>
                </a:solidFill>
                <a:latin typeface="Arial" charset="0"/>
              </a:defRPr>
            </a:lvl5pPr>
            <a:lvl6pPr marL="2514600" indent="-228600" defTabSz="898525" eaLnBrk="0" fontAlgn="base" hangingPunct="0">
              <a:spcBef>
                <a:spcPct val="30000"/>
              </a:spcBef>
              <a:spcAft>
                <a:spcPct val="0"/>
              </a:spcAft>
              <a:defRPr sz="1200">
                <a:solidFill>
                  <a:schemeClr val="tx1"/>
                </a:solidFill>
                <a:latin typeface="Arial" charset="0"/>
              </a:defRPr>
            </a:lvl6pPr>
            <a:lvl7pPr marL="2971800" indent="-228600" defTabSz="898525" eaLnBrk="0" fontAlgn="base" hangingPunct="0">
              <a:spcBef>
                <a:spcPct val="30000"/>
              </a:spcBef>
              <a:spcAft>
                <a:spcPct val="0"/>
              </a:spcAft>
              <a:defRPr sz="1200">
                <a:solidFill>
                  <a:schemeClr val="tx1"/>
                </a:solidFill>
                <a:latin typeface="Arial" charset="0"/>
              </a:defRPr>
            </a:lvl7pPr>
            <a:lvl8pPr marL="3429000" indent="-228600" defTabSz="898525" eaLnBrk="0" fontAlgn="base" hangingPunct="0">
              <a:spcBef>
                <a:spcPct val="30000"/>
              </a:spcBef>
              <a:spcAft>
                <a:spcPct val="0"/>
              </a:spcAft>
              <a:defRPr sz="1200">
                <a:solidFill>
                  <a:schemeClr val="tx1"/>
                </a:solidFill>
                <a:latin typeface="Arial" charset="0"/>
              </a:defRPr>
            </a:lvl8pPr>
            <a:lvl9pPr marL="3886200" indent="-228600" defTabSz="898525" eaLnBrk="0" fontAlgn="base" hangingPunct="0">
              <a:spcBef>
                <a:spcPct val="30000"/>
              </a:spcBef>
              <a:spcAft>
                <a:spcPct val="0"/>
              </a:spcAft>
              <a:defRPr sz="1200">
                <a:solidFill>
                  <a:schemeClr val="tx1"/>
                </a:solidFill>
                <a:latin typeface="Arial" charset="0"/>
              </a:defRPr>
            </a:lvl9pPr>
          </a:lstStyle>
          <a:p>
            <a:pPr>
              <a:spcBef>
                <a:spcPct val="0"/>
              </a:spcBef>
            </a:pPr>
            <a:fld id="{CF6D0059-FDD7-4F4F-8E8B-F4AC80F4BA63}" type="slidenum">
              <a:rPr lang="en-GB" altLang="en-US"/>
              <a:pPr>
                <a:spcBef>
                  <a:spcPct val="0"/>
                </a:spcBef>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included to emphasise whilst hormonal contraception is extremely effective things can occasionally go wrong and using condoms / </a:t>
            </a:r>
            <a:r>
              <a:rPr lang="en-GB" baseline="0" dirty="0" err="1" smtClean="0"/>
              <a:t>femidoms</a:t>
            </a:r>
            <a:r>
              <a:rPr lang="en-GB" baseline="0" dirty="0" smtClean="0"/>
              <a:t> as a back-up method help reduce risk and have the added benefit of protecting </a:t>
            </a:r>
            <a:r>
              <a:rPr lang="en-GB" baseline="0" smtClean="0"/>
              <a:t>against infections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14</a:t>
            </a:fld>
            <a:endParaRPr lang="en-GB"/>
          </a:p>
        </p:txBody>
      </p:sp>
    </p:spTree>
    <p:extLst>
      <p:ext uri="{BB962C8B-B14F-4D97-AF65-F5344CB8AC3E}">
        <p14:creationId xmlns:p14="http://schemas.microsoft.com/office/powerpoint/2010/main" val="283928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the point that discussion around contraception and condom use BEFORE</a:t>
            </a:r>
            <a:r>
              <a:rPr lang="en-GB" baseline="0" dirty="0" smtClean="0"/>
              <a:t> sex is important rather than wait until the moment when you need one. This makes it less likely you’ll have any awkward moments later on, but there are times when this discussion does not take place so it’s useful to consider what you might say if someone is reluctant to wear a condom.</a:t>
            </a:r>
            <a:endParaRPr lang="en-GB" dirty="0" smtClean="0"/>
          </a:p>
          <a:p>
            <a:endParaRPr lang="en-GB" dirty="0" smtClean="0"/>
          </a:p>
          <a:p>
            <a:r>
              <a:rPr lang="en-GB" dirty="0" smtClean="0"/>
              <a:t>Split class into smaller groups of 3-6 and provide each group with 2/3 of the lines someone may use to argue against condom use.  Aim of activity is to encourage</a:t>
            </a:r>
            <a:r>
              <a:rPr lang="en-GB" baseline="0" dirty="0" smtClean="0"/>
              <a:t> students to come up with responses to push back against this type of pressure to engage in unprotected sex.</a:t>
            </a:r>
          </a:p>
          <a:p>
            <a:endParaRPr lang="en-GB" baseline="0" dirty="0" smtClean="0"/>
          </a:p>
          <a:p>
            <a:r>
              <a:rPr lang="en-GB" baseline="0" dirty="0" smtClean="0"/>
              <a:t>Most statements use we instead of I deliberately as whilst most pressure for not using condoms will be created through </a:t>
            </a:r>
            <a:r>
              <a:rPr lang="en-GB" baseline="0" dirty="0" err="1" smtClean="0"/>
              <a:t>mens</a:t>
            </a:r>
            <a:r>
              <a:rPr lang="en-GB" baseline="0" dirty="0" smtClean="0"/>
              <a:t> reluctance to wear one, it is not exclusive and important to recognise that males can also feel pressure.</a:t>
            </a:r>
          </a:p>
          <a:p>
            <a:endParaRPr lang="en-GB" baseline="0" dirty="0" smtClean="0"/>
          </a:p>
          <a:p>
            <a:r>
              <a:rPr lang="en-GB" baseline="0" dirty="0" smtClean="0"/>
              <a:t>Aim is to encourage students to be creative (which helps engagement) but also use facts to embed knowledge of why condoms are important. </a:t>
            </a:r>
          </a:p>
          <a:p>
            <a:endParaRPr lang="en-GB" baseline="0" dirty="0" smtClean="0"/>
          </a:p>
          <a:p>
            <a:pPr marL="228600" indent="-228600">
              <a:buFont typeface="+mj-lt"/>
              <a:buAutoNum type="arabicPeriod"/>
            </a:pPr>
            <a:r>
              <a:rPr lang="en-GB" baseline="0" dirty="0" smtClean="0"/>
              <a:t>Many STI’s are asymptomatic so if someone is sexually active then it is possible they have an undiagnosed STI, even where risk may be low (</a:t>
            </a:r>
            <a:r>
              <a:rPr lang="en-GB" baseline="0" dirty="0" err="1" smtClean="0"/>
              <a:t>eg</a:t>
            </a:r>
            <a:r>
              <a:rPr lang="en-GB" baseline="0" dirty="0" smtClean="0"/>
              <a:t> they have been recently tested and not had any sexual contact since previous test.</a:t>
            </a:r>
          </a:p>
          <a:p>
            <a:pPr marL="685800" lvl="1" indent="-228600">
              <a:buFont typeface="+mj-lt"/>
              <a:buAutoNum type="alphaLcParenR"/>
            </a:pPr>
            <a:r>
              <a:rPr lang="en-GB" baseline="0" dirty="0" smtClean="0"/>
              <a:t>Suggested line “Just because you don’t have symptoms doesn’t mean you definitely don’t have one”</a:t>
            </a:r>
          </a:p>
          <a:p>
            <a:pPr marL="228600" indent="-228600">
              <a:buFont typeface="+mj-lt"/>
              <a:buAutoNum type="arabicPeriod"/>
            </a:pPr>
            <a:r>
              <a:rPr lang="en-GB" baseline="0" dirty="0" smtClean="0"/>
              <a:t>Condoms are made with very thin latex based rubber and does not reduce physical sensation in any significant way.</a:t>
            </a:r>
          </a:p>
          <a:p>
            <a:pPr marL="685800" lvl="1" indent="-228600">
              <a:buFont typeface="+mj-lt"/>
              <a:buAutoNum type="alphaLcParenR"/>
            </a:pPr>
            <a:r>
              <a:rPr lang="en-GB" baseline="0" dirty="0" smtClean="0"/>
              <a:t>Suggested line “then maybe you need to find a condom that works for you”</a:t>
            </a:r>
          </a:p>
          <a:p>
            <a:pPr marL="228600" indent="-228600">
              <a:buFont typeface="+mj-lt"/>
              <a:buAutoNum type="arabicPeriod"/>
            </a:pPr>
            <a:r>
              <a:rPr lang="en-GB" baseline="0" dirty="0" smtClean="0"/>
              <a:t>It may be true that where people are uncomfortable, embarrassed or unprepared it may affect the ‘moment’ but practice makes using a condom simply part of the sexual activity and not a focal point.</a:t>
            </a:r>
          </a:p>
          <a:p>
            <a:pPr marL="685800" lvl="1" indent="-228600">
              <a:buFont typeface="+mj-lt"/>
              <a:buAutoNum type="alphaLcParenR"/>
            </a:pPr>
            <a:r>
              <a:rPr lang="en-GB" baseline="0" dirty="0" smtClean="0"/>
              <a:t>Suggested line “the more we use them, the easier it will be and using one means there’ll be the opportunity”</a:t>
            </a:r>
          </a:p>
          <a:p>
            <a:pPr marL="228600" indent="-228600">
              <a:buFont typeface="+mj-lt"/>
              <a:buAutoNum type="arabicPeriod"/>
            </a:pPr>
            <a:r>
              <a:rPr lang="en-GB" baseline="0" dirty="0" smtClean="0"/>
              <a:t>STI’s can be undetected for quite a long period of time so having no symptoms is not proof of being infection free even after several weeks or even months.</a:t>
            </a:r>
          </a:p>
          <a:p>
            <a:pPr marL="685800" lvl="1" indent="-228600">
              <a:buFont typeface="+mj-lt"/>
              <a:buAutoNum type="alphaLcParenR"/>
            </a:pPr>
            <a:r>
              <a:rPr lang="en-GB" baseline="0" dirty="0" smtClean="0"/>
              <a:t>Suggested line “Until we’ve both had a test and we’re sure we don’t have anything then we still need condoms”</a:t>
            </a:r>
          </a:p>
          <a:p>
            <a:pPr marL="228600" indent="-228600">
              <a:buFont typeface="+mj-lt"/>
              <a:buAutoNum type="arabicPeriod"/>
            </a:pPr>
            <a:r>
              <a:rPr lang="en-GB" baseline="0" dirty="0" smtClean="0"/>
              <a:t>Around 1% of people are allergic and it is possible to get non-latex condoms to overcome this barrier so if someone knows they are latex allergic then they can prepare for this.</a:t>
            </a:r>
          </a:p>
          <a:p>
            <a:pPr marL="685800" lvl="1" indent="-228600">
              <a:buFont typeface="+mj-lt"/>
              <a:buAutoNum type="alphaLcParenR"/>
            </a:pPr>
            <a:r>
              <a:rPr lang="en-GB" baseline="0" dirty="0" smtClean="0"/>
              <a:t>Suggested line “Then we’ll have to wait until you can get a latex free one”</a:t>
            </a:r>
          </a:p>
          <a:p>
            <a:pPr marL="228600" indent="-228600">
              <a:buFont typeface="+mj-lt"/>
              <a:buAutoNum type="arabicPeriod"/>
            </a:pPr>
            <a:r>
              <a:rPr lang="en-GB" baseline="0" dirty="0" smtClean="0"/>
              <a:t>Condoms come in many shapes and sizes so it is very unlikely that someone cannot find a condom to fit.</a:t>
            </a:r>
          </a:p>
          <a:p>
            <a:pPr marL="685800" lvl="1" indent="-228600">
              <a:buFont typeface="+mj-lt"/>
              <a:buAutoNum type="alphaLcParenR"/>
            </a:pPr>
            <a:r>
              <a:rPr lang="en-GB" baseline="0" dirty="0" smtClean="0"/>
              <a:t>Suggested line “you can fit a condom over </a:t>
            </a:r>
            <a:r>
              <a:rPr lang="en-GB" baseline="0" dirty="0" err="1" smtClean="0"/>
              <a:t>someones</a:t>
            </a:r>
            <a:r>
              <a:rPr lang="en-GB" baseline="0" dirty="0" smtClean="0"/>
              <a:t> head so I’m sure you can find one big enough”</a:t>
            </a:r>
          </a:p>
          <a:p>
            <a:pPr marL="228600" indent="-228600">
              <a:buFont typeface="+mj-lt"/>
              <a:buAutoNum type="arabicPeriod"/>
            </a:pPr>
            <a:r>
              <a:rPr lang="en-GB" baseline="0" dirty="0" smtClean="0"/>
              <a:t>Using the pill, like any form of hormonal contraception, is great for preventing pregnancy but does not prevent STI’s so a condom is still necessary.</a:t>
            </a:r>
          </a:p>
          <a:p>
            <a:pPr marL="685800" lvl="1" indent="-228600">
              <a:buFont typeface="+mj-lt"/>
              <a:buAutoNum type="alphaLcParenR"/>
            </a:pPr>
            <a:r>
              <a:rPr lang="en-GB" baseline="0" dirty="0" smtClean="0"/>
              <a:t>Suggested line ”but it’s still good to use a condom to give extra protection”</a:t>
            </a:r>
          </a:p>
          <a:p>
            <a:pPr marL="228600" lvl="0" indent="-228600">
              <a:buFont typeface="+mj-lt"/>
              <a:buAutoNum type="arabicPeriod"/>
            </a:pPr>
            <a:r>
              <a:rPr lang="en-GB" baseline="0" dirty="0" smtClean="0"/>
              <a:t>Straight forward emotional manipulation type of line</a:t>
            </a:r>
          </a:p>
          <a:p>
            <a:pPr marL="685800" lvl="1" indent="-228600">
              <a:buFont typeface="+mj-lt"/>
              <a:buAutoNum type="alphaLcParenR"/>
            </a:pPr>
            <a:r>
              <a:rPr lang="en-GB" baseline="0" dirty="0" smtClean="0"/>
              <a:t>Suggested line “It’s not about trust, it’s about respect and I would be more comfortable if we used condoms”</a:t>
            </a:r>
          </a:p>
          <a:p>
            <a:pPr marL="228600" indent="-228600">
              <a:buFont typeface="+mj-lt"/>
              <a:buAutoNum type="arabicPeriod"/>
            </a:pP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584DF4F-79CE-4338-BFB6-CDC92733D82D}" type="slidenum">
              <a:rPr lang="en-GB" smtClean="0"/>
              <a:t>15</a:t>
            </a:fld>
            <a:endParaRPr lang="en-GB"/>
          </a:p>
        </p:txBody>
      </p:sp>
    </p:spTree>
    <p:extLst>
      <p:ext uri="{BB962C8B-B14F-4D97-AF65-F5344CB8AC3E}">
        <p14:creationId xmlns:p14="http://schemas.microsoft.com/office/powerpoint/2010/main" val="200110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16</a:t>
            </a:fld>
            <a:endParaRPr lang="en-GB"/>
          </a:p>
        </p:txBody>
      </p:sp>
    </p:spTree>
    <p:extLst>
      <p:ext uri="{BB962C8B-B14F-4D97-AF65-F5344CB8AC3E}">
        <p14:creationId xmlns:p14="http://schemas.microsoft.com/office/powerpoint/2010/main" val="185115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Showing these four questions towards the end of the session can help embed learning by asking students to recall info provided through the session.</a:t>
            </a:r>
            <a:r>
              <a:rPr lang="en-GB" baseline="0" dirty="0" smtClean="0"/>
              <a:t> Option to either, as group to call out answers in a large group one question at a time, or ask them individually to write down answers and then teacher asks for answers once all four questions have been asked.</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18</a:t>
            </a:fld>
            <a:endParaRPr lang="en-GB"/>
          </a:p>
        </p:txBody>
      </p:sp>
    </p:spTree>
    <p:extLst>
      <p:ext uri="{BB962C8B-B14F-4D97-AF65-F5344CB8AC3E}">
        <p14:creationId xmlns:p14="http://schemas.microsoft.com/office/powerpoint/2010/main" val="252714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19</a:t>
            </a:fld>
            <a:endParaRPr lang="en-GB"/>
          </a:p>
        </p:txBody>
      </p:sp>
    </p:spTree>
    <p:extLst>
      <p:ext uri="{BB962C8B-B14F-4D97-AF65-F5344CB8AC3E}">
        <p14:creationId xmlns:p14="http://schemas.microsoft.com/office/powerpoint/2010/main" val="55241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to stress that legislation exists to protect children from harm and exploitation and someone cannot legally consent to sexual activity if they are under 16.</a:t>
            </a:r>
            <a:r>
              <a:rPr lang="en-GB" baseline="0" dirty="0" smtClean="0"/>
              <a:t>  However, legislation is not designed to criminalise normal teenage curiosity and experimentation so where 2 people are of a similar age, and both agree to the activity the police can take the decision not to prosecute. This applies between 13 and 16yrs.  Anyone under the age of 13yrs cannot consent, nor can any consent or agreement be taken into account therefore a statutory offence will have been committed.</a:t>
            </a:r>
          </a:p>
          <a:p>
            <a:endParaRPr lang="en-GB" baseline="0" dirty="0" smtClean="0"/>
          </a:p>
          <a:p>
            <a:r>
              <a:rPr lang="en-GB" baseline="0" dirty="0" smtClean="0"/>
              <a:t>Services can support young people and provide treatment to those under 16 where the clinician believes it is in the individuals best interest to do so. Individuals also have the right to confidentiality which means a clinician can only break confidentiality where there is a belief that a young person may come to significant harm.  Even where confidentiality is ultimately broken a clinician will always try to discuss with the young person why they have a concern and ask for the </a:t>
            </a:r>
            <a:r>
              <a:rPr lang="en-GB" baseline="0" dirty="0" err="1" smtClean="0"/>
              <a:t>childs</a:t>
            </a:r>
            <a:r>
              <a:rPr lang="en-GB" baseline="0" dirty="0" smtClean="0"/>
              <a:t> permission to speak with someone else, although this is not necessary where a young person is at risk of harm.  Concerns would usually go through to a safeguarding nurse / and or safeguarding referral routes or in very rare circumstances police if a child is in immediate danger.</a:t>
            </a:r>
          </a:p>
          <a:p>
            <a:endParaRPr lang="en-GB" baseline="0" dirty="0" smtClean="0"/>
          </a:p>
          <a:p>
            <a:r>
              <a:rPr lang="en-GB" baseline="0" dirty="0" smtClean="0"/>
              <a:t>Finally, young people are concerned parents / carers may find out so important to reassure that as a service we </a:t>
            </a:r>
            <a:r>
              <a:rPr lang="en-GB" b="1" baseline="0" dirty="0" smtClean="0"/>
              <a:t>do not</a:t>
            </a:r>
            <a:r>
              <a:rPr lang="en-GB" b="0" baseline="0" dirty="0" smtClean="0"/>
              <a:t> contact parents and even where a parent may contact the service for information we are under an obligation not to provide information, or even acknowledge a young person attended.</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3</a:t>
            </a:fld>
            <a:endParaRPr lang="en-GB"/>
          </a:p>
        </p:txBody>
      </p:sp>
    </p:spTree>
    <p:extLst>
      <p:ext uri="{BB962C8B-B14F-4D97-AF65-F5344CB8AC3E}">
        <p14:creationId xmlns:p14="http://schemas.microsoft.com/office/powerpoint/2010/main" val="202076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 brief re-cap on menstrual cycle</a:t>
            </a:r>
            <a:r>
              <a:rPr lang="en-GB" baseline="0" dirty="0" smtClean="0"/>
              <a:t> explaining that where an egg is fertilised it would implant in the womb and progress to pregnancy, otherwise a female would have a period.</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4</a:t>
            </a:fld>
            <a:endParaRPr lang="en-GB"/>
          </a:p>
        </p:txBody>
      </p:sp>
    </p:spTree>
    <p:extLst>
      <p:ext uri="{BB962C8B-B14F-4D97-AF65-F5344CB8AC3E}">
        <p14:creationId xmlns:p14="http://schemas.microsoft.com/office/powerpoint/2010/main" val="293714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recap on sperm production and orgasm.</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5</a:t>
            </a:fld>
            <a:endParaRPr lang="en-GB"/>
          </a:p>
        </p:txBody>
      </p:sp>
    </p:spTree>
    <p:extLst>
      <p:ext uri="{BB962C8B-B14F-4D97-AF65-F5344CB8AC3E}">
        <p14:creationId xmlns:p14="http://schemas.microsoft.com/office/powerpoint/2010/main" val="115518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Invite</a:t>
            </a:r>
            <a:r>
              <a:rPr lang="en-GB" baseline="0" dirty="0" smtClean="0"/>
              <a:t> pupils to consider question in pairs and come up with a single sentence they might use to describe what contraception is.  Usually a range of responses, some will broadly mean the same as the statement on the slide and look at what they do, whilst others will focus on specific types of contraception.</a:t>
            </a:r>
          </a:p>
          <a:p>
            <a:endParaRPr lang="en-GB" baseline="0" dirty="0" smtClean="0"/>
          </a:p>
          <a:p>
            <a:r>
              <a:rPr lang="en-GB" baseline="0" dirty="0" smtClean="0"/>
              <a:t>Aim of this is to help get pupils focussed on what the lesson is discussing and existing knowledge.</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6</a:t>
            </a:fld>
            <a:endParaRPr lang="en-GB"/>
          </a:p>
        </p:txBody>
      </p:sp>
    </p:spTree>
    <p:extLst>
      <p:ext uri="{BB962C8B-B14F-4D97-AF65-F5344CB8AC3E}">
        <p14:creationId xmlns:p14="http://schemas.microsoft.com/office/powerpoint/2010/main" val="225964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Split class into smaller groups (4-5) is ideal to allow group participants to be able to engage effectively and provide them with a set of cards.</a:t>
            </a:r>
          </a:p>
          <a:p>
            <a:endParaRPr lang="en-GB" dirty="0" smtClean="0"/>
          </a:p>
          <a:p>
            <a:r>
              <a:rPr lang="en-GB" dirty="0" smtClean="0"/>
              <a:t>Allow them some time to have a go at</a:t>
            </a:r>
            <a:r>
              <a:rPr lang="en-GB" baseline="0" dirty="0" smtClean="0"/>
              <a:t> the activity with little or minimal input, but be alert to groups reaching the limit of their collective knowledge and becoming distracted.  After a short period then go around the groups correcting a few to help re-engage in activity.</a:t>
            </a:r>
          </a:p>
          <a:p>
            <a:endParaRPr lang="en-GB" baseline="0" dirty="0" smtClean="0"/>
          </a:p>
          <a:p>
            <a:r>
              <a:rPr lang="en-GB" baseline="0" dirty="0" smtClean="0"/>
              <a:t>Allow </a:t>
            </a:r>
            <a:r>
              <a:rPr lang="en-GB" baseline="0" dirty="0" err="1" smtClean="0"/>
              <a:t>approx</a:t>
            </a:r>
            <a:r>
              <a:rPr lang="en-GB" baseline="0" dirty="0" smtClean="0"/>
              <a:t> 15mins for activity then bring group back.</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7</a:t>
            </a:fld>
            <a:endParaRPr lang="en-GB"/>
          </a:p>
        </p:txBody>
      </p:sp>
    </p:spTree>
    <p:extLst>
      <p:ext uri="{BB962C8B-B14F-4D97-AF65-F5344CB8AC3E}">
        <p14:creationId xmlns:p14="http://schemas.microsoft.com/office/powerpoint/2010/main" val="63531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different types of contraception can be grouped together with around</a:t>
            </a:r>
            <a:r>
              <a:rPr lang="en-GB" baseline="0" dirty="0" smtClean="0"/>
              <a:t> half on the list being classed as hormonal contraception and these all work in a particular way. Go through examples of hormonal contraception shown on slide.</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8</a:t>
            </a:fld>
            <a:endParaRPr lang="en-GB"/>
          </a:p>
        </p:txBody>
      </p:sp>
    </p:spTree>
    <p:extLst>
      <p:ext uri="{BB962C8B-B14F-4D97-AF65-F5344CB8AC3E}">
        <p14:creationId xmlns:p14="http://schemas.microsoft.com/office/powerpoint/2010/main" val="243658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Description</a:t>
            </a:r>
            <a:r>
              <a:rPr lang="en-GB" baseline="0" dirty="0" smtClean="0"/>
              <a:t> of how hormonal methods work and because they work in these three different ways all hormonal contraception is extremely effective (99%+)</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9</a:t>
            </a:fld>
            <a:endParaRPr lang="en-GB"/>
          </a:p>
        </p:txBody>
      </p:sp>
    </p:spTree>
    <p:extLst>
      <p:ext uri="{BB962C8B-B14F-4D97-AF65-F5344CB8AC3E}">
        <p14:creationId xmlns:p14="http://schemas.microsoft.com/office/powerpoint/2010/main" val="239978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on effectiveness, along with how some ways</a:t>
            </a:r>
            <a:r>
              <a:rPr lang="en-GB" baseline="0" dirty="0" smtClean="0"/>
              <a:t> in which hormonal contraception be compromised in it’s effectiveness.</a:t>
            </a:r>
          </a:p>
          <a:p>
            <a:endParaRPr lang="en-GB" baseline="0" dirty="0" smtClean="0"/>
          </a:p>
          <a:p>
            <a:r>
              <a:rPr lang="en-GB" baseline="0" dirty="0" smtClean="0"/>
              <a:t>Biggest cause of contraceptive failure, especially related to the pill, is simply people forgetting to take it rather than anything else so it’s important to follow instructions on contraception use to make sure it remains effective.  Another useful tip is that if someone is using hormonal contraception and they visit the GP it’s worth them mentioning to the GP they are using hormonal contraception to make sure any </a:t>
            </a:r>
            <a:r>
              <a:rPr lang="en-GB" baseline="0" dirty="0" smtClean="0"/>
              <a:t>prescription </a:t>
            </a:r>
            <a:r>
              <a:rPr lang="en-GB" baseline="0" dirty="0" smtClean="0"/>
              <a:t>doesn’t </a:t>
            </a:r>
            <a:r>
              <a:rPr lang="en-GB" baseline="0" dirty="0" smtClean="0"/>
              <a:t>interfere </a:t>
            </a:r>
            <a:r>
              <a:rPr lang="en-GB" baseline="0" dirty="0" smtClean="0"/>
              <a:t>with how it works.</a:t>
            </a:r>
            <a:endParaRPr lang="en-GB" dirty="0"/>
          </a:p>
        </p:txBody>
      </p:sp>
      <p:sp>
        <p:nvSpPr>
          <p:cNvPr id="4" name="Slide Number Placeholder 3"/>
          <p:cNvSpPr>
            <a:spLocks noGrp="1"/>
          </p:cNvSpPr>
          <p:nvPr>
            <p:ph type="sldNum" sz="quarter" idx="10"/>
          </p:nvPr>
        </p:nvSpPr>
        <p:spPr/>
        <p:txBody>
          <a:bodyPr/>
          <a:lstStyle/>
          <a:p>
            <a:fld id="{7584DF4F-79CE-4338-BFB6-CDC92733D82D}" type="slidenum">
              <a:rPr lang="en-GB" smtClean="0"/>
              <a:t>10</a:t>
            </a:fld>
            <a:endParaRPr lang="en-GB"/>
          </a:p>
        </p:txBody>
      </p:sp>
    </p:spTree>
    <p:extLst>
      <p:ext uri="{BB962C8B-B14F-4D97-AF65-F5344CB8AC3E}">
        <p14:creationId xmlns:p14="http://schemas.microsoft.com/office/powerpoint/2010/main" val="110346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294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6090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1710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419521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5270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7546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10894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09155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5679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371" y="10527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348881"/>
            <a:ext cx="8229600" cy="35283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t>09/03/2021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t>‹#›</a:t>
            </a:fld>
            <a:endParaRPr lang="en-GB"/>
          </a:p>
        </p:txBody>
      </p:sp>
      <p:pic>
        <p:nvPicPr>
          <p:cNvPr id="7"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821" y="5949280"/>
            <a:ext cx="91567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10200" y="319089"/>
            <a:ext cx="327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google.co.uk/url?sa=i&amp;source=imgres&amp;cd=&amp;cad=rja&amp;uact=8&amp;ved=0CAkQjRwwAGoVChMIxcaMtOqPyAIVB-4aCh19RQHd&amp;url=http://femcap.com/product/gynol-spermicidal-gel-extra-strength/&amp;psig=AFQjCNEWYXrsfc-WMUyo7vKWY6wIirHGZw&amp;ust=1443189615219099"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www.google.co.uk/url?sa=i&amp;rct=j&amp;q=&amp;esrc=s&amp;source=images&amp;cd=&amp;cad=rja&amp;uact=8&amp;ved=0CAcQjRxqFQoTCOvcgr7tj8gCFQPXGgodKGQB4A&amp;url=http://cushag.com/how-the-iud-worked-out-for-me/&amp;psig=AFQjCNGEN1Q-BCWMYq5w7UvMR2iygygmNg&amp;ust=1443190394948555"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0/02/Male_anatomy_blank.sv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ogle.co.uk/url?sa=i&amp;rct=j&amp;q=&amp;esrc=s&amp;source=images&amp;cd=&amp;cad=rja&amp;uact=8&amp;ved=0CAcQjRxqFQoTCLCb65Phj8gCFci6Ggod85gIOA&amp;url=http://www.nhs.uk/conditions/contraception-guide/pages/vaginal-ring.aspx&amp;psig=AFQjCNEcKzHw_DzRgdaozm6X5z-AC2jfgg&amp;ust=1443187077811071" TargetMode="External"/><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5926D02-9614-49C5-B96E-7B7464ABA36B}" type="slidenum">
              <a:rPr lang="en-GB" altLang="en-US" sz="1400"/>
              <a:pPr>
                <a:spcBef>
                  <a:spcPct val="0"/>
                </a:spcBef>
                <a:buFontTx/>
                <a:buNone/>
              </a:pPr>
              <a:t>1</a:t>
            </a:fld>
            <a:endParaRPr lang="en-GB" altLang="en-US" sz="1400"/>
          </a:p>
        </p:txBody>
      </p:sp>
      <p:sp>
        <p:nvSpPr>
          <p:cNvPr id="5123" name="Rectangle 2"/>
          <p:cNvSpPr>
            <a:spLocks noGrp="1" noChangeArrowheads="1"/>
          </p:cNvSpPr>
          <p:nvPr>
            <p:ph type="ctrTitle"/>
          </p:nvPr>
        </p:nvSpPr>
        <p:spPr>
          <a:xfrm>
            <a:off x="684213" y="1484313"/>
            <a:ext cx="7772400" cy="1470025"/>
          </a:xfrm>
        </p:spPr>
        <p:txBody>
          <a:bodyPr/>
          <a:lstStyle/>
          <a:p>
            <a:pPr eaLnBrk="1" hangingPunct="1"/>
            <a:r>
              <a:rPr lang="en-GB" altLang="en-US" smtClean="0"/>
              <a:t>Contraception</a:t>
            </a:r>
          </a:p>
        </p:txBody>
      </p:sp>
      <p:sp>
        <p:nvSpPr>
          <p:cNvPr id="5124" name="Rectangle 3"/>
          <p:cNvSpPr>
            <a:spLocks noGrp="1" noChangeArrowheads="1"/>
          </p:cNvSpPr>
          <p:nvPr>
            <p:ph type="subTitle" idx="1"/>
          </p:nvPr>
        </p:nvSpPr>
        <p:spPr>
          <a:xfrm>
            <a:off x="1042988" y="3068638"/>
            <a:ext cx="7200900" cy="1752600"/>
          </a:xfrm>
        </p:spPr>
        <p:txBody>
          <a:bodyPr/>
          <a:lstStyle/>
          <a:p>
            <a:pPr eaLnBrk="1" hangingPunct="1"/>
            <a:r>
              <a:rPr lang="en-GB" altLang="en-US" sz="2000" dirty="0" smtClean="0"/>
              <a:t>Sexual Health Promotion Lead</a:t>
            </a:r>
          </a:p>
          <a:p>
            <a:pPr eaLnBrk="1" hangingPunct="1"/>
            <a:endParaRPr lang="en-GB" altLang="en-US" sz="2000" dirty="0" smtClean="0"/>
          </a:p>
          <a:p>
            <a:pPr eaLnBrk="1" hangingPunct="1"/>
            <a:r>
              <a:rPr lang="en-GB" altLang="en-US" sz="2000" dirty="0" smtClean="0"/>
              <a:t>Calderdale Sexual Health Service</a:t>
            </a:r>
          </a:p>
        </p:txBody>
      </p:sp>
    </p:spTree>
    <p:extLst>
      <p:ext uri="{BB962C8B-B14F-4D97-AF65-F5344CB8AC3E}">
        <p14:creationId xmlns:p14="http://schemas.microsoft.com/office/powerpoint/2010/main" val="113757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548680"/>
            <a:ext cx="8229600" cy="1143000"/>
          </a:xfrm>
        </p:spPr>
        <p:txBody>
          <a:bodyPr/>
          <a:lstStyle/>
          <a:p>
            <a:r>
              <a:rPr lang="en-US" altLang="en-US" dirty="0" smtClean="0"/>
              <a:t>100% ?</a:t>
            </a:r>
          </a:p>
        </p:txBody>
      </p:sp>
      <p:sp>
        <p:nvSpPr>
          <p:cNvPr id="18435" name="Content Placeholder 2"/>
          <p:cNvSpPr>
            <a:spLocks noGrp="1"/>
          </p:cNvSpPr>
          <p:nvPr>
            <p:ph idx="1"/>
          </p:nvPr>
        </p:nvSpPr>
        <p:spPr>
          <a:xfrm>
            <a:off x="468313" y="1412875"/>
            <a:ext cx="8229600" cy="4525963"/>
          </a:xfrm>
        </p:spPr>
        <p:txBody>
          <a:bodyPr/>
          <a:lstStyle/>
          <a:p>
            <a:r>
              <a:rPr lang="en-US" altLang="en-US" dirty="0" smtClean="0"/>
              <a:t>Hormonal contraceptive, highly effective</a:t>
            </a:r>
          </a:p>
          <a:p>
            <a:pPr lvl="1"/>
            <a:r>
              <a:rPr lang="en-US" altLang="en-US" dirty="0" smtClean="0"/>
              <a:t>Over 99% effective</a:t>
            </a:r>
          </a:p>
          <a:p>
            <a:pPr lvl="1"/>
            <a:endParaRPr lang="en-US" altLang="en-US" dirty="0" smtClean="0"/>
          </a:p>
          <a:p>
            <a:r>
              <a:rPr lang="en-US" altLang="en-US" dirty="0" smtClean="0"/>
              <a:t>Can be affected by;</a:t>
            </a:r>
          </a:p>
          <a:p>
            <a:pPr lvl="1"/>
            <a:r>
              <a:rPr lang="en-US" altLang="en-US" dirty="0" smtClean="0"/>
              <a:t>Some medications (Enzyme inducing drugs)</a:t>
            </a:r>
          </a:p>
          <a:p>
            <a:pPr lvl="1"/>
            <a:r>
              <a:rPr lang="en-US" altLang="en-US" dirty="0" smtClean="0"/>
              <a:t>St Johns wort</a:t>
            </a:r>
          </a:p>
          <a:p>
            <a:pPr lvl="1"/>
            <a:r>
              <a:rPr lang="en-US" altLang="en-US" dirty="0" smtClean="0"/>
              <a:t>Vomiting / </a:t>
            </a:r>
            <a:r>
              <a:rPr lang="en-US" altLang="en-US" dirty="0" err="1" smtClean="0"/>
              <a:t>Diahorrea</a:t>
            </a:r>
            <a:endParaRPr lang="en-US" altLang="en-US" dirty="0" smtClean="0"/>
          </a:p>
          <a:p>
            <a:pPr lvl="1"/>
            <a:r>
              <a:rPr lang="en-US" altLang="en-US" dirty="0" smtClean="0"/>
              <a:t>Not taking it!!</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5266B18-5981-42DE-A0F1-156E949FD973}" type="slidenum">
              <a:rPr lang="en-GB" altLang="en-US" sz="1400"/>
              <a:pPr>
                <a:spcBef>
                  <a:spcPct val="0"/>
                </a:spcBef>
                <a:buFontTx/>
                <a:buNone/>
              </a:pPr>
              <a:t>10</a:t>
            </a:fld>
            <a:endParaRPr lang="en-GB" altLang="en-US" sz="1400"/>
          </a:p>
        </p:txBody>
      </p:sp>
    </p:spTree>
    <p:extLst>
      <p:ext uri="{BB962C8B-B14F-4D97-AF65-F5344CB8AC3E}">
        <p14:creationId xmlns:p14="http://schemas.microsoft.com/office/powerpoint/2010/main" val="236759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656878"/>
            <a:ext cx="8229600" cy="1143000"/>
          </a:xfrm>
        </p:spPr>
        <p:txBody>
          <a:bodyPr/>
          <a:lstStyle/>
          <a:p>
            <a:r>
              <a:rPr lang="en-GB" altLang="en-US" dirty="0" smtClean="0"/>
              <a:t>Methods; Barrier</a:t>
            </a:r>
          </a:p>
        </p:txBody>
      </p:sp>
      <p:sp>
        <p:nvSpPr>
          <p:cNvPr id="19459" name="Content Placeholder 4"/>
          <p:cNvSpPr>
            <a:spLocks noGrp="1"/>
          </p:cNvSpPr>
          <p:nvPr>
            <p:ph sz="half" idx="1"/>
          </p:nvPr>
        </p:nvSpPr>
        <p:spPr>
          <a:xfrm>
            <a:off x="457200" y="1600201"/>
            <a:ext cx="3322712" cy="4525963"/>
          </a:xfrm>
        </p:spPr>
        <p:txBody>
          <a:bodyPr/>
          <a:lstStyle/>
          <a:p>
            <a:r>
              <a:rPr lang="en-GB" altLang="en-US" dirty="0" smtClean="0"/>
              <a:t>Cap / Diaphragm</a:t>
            </a:r>
          </a:p>
          <a:p>
            <a:r>
              <a:rPr lang="en-GB" altLang="en-US" dirty="0" err="1" smtClean="0"/>
              <a:t>Femidom</a:t>
            </a:r>
            <a:endParaRPr lang="en-GB" altLang="en-US" dirty="0" smtClean="0"/>
          </a:p>
          <a:p>
            <a:r>
              <a:rPr lang="en-GB" altLang="en-US" dirty="0" smtClean="0"/>
              <a:t>Condom</a:t>
            </a:r>
          </a:p>
          <a:p>
            <a:endParaRPr lang="en-GB" altLang="en-US" dirty="0" smtClean="0"/>
          </a:p>
          <a:p>
            <a:r>
              <a:rPr lang="en-GB" altLang="en-US" dirty="0" smtClean="0"/>
              <a:t>Works by;</a:t>
            </a:r>
          </a:p>
          <a:p>
            <a:pPr lvl="1"/>
            <a:r>
              <a:rPr lang="en-GB" altLang="en-US" dirty="0" smtClean="0"/>
              <a:t>Preventing sperm getting to the egg.</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D4B1031-9C37-4625-9B25-88CDF9F8C843}" type="slidenum">
              <a:rPr lang="en-GB" altLang="en-US" sz="1200">
                <a:solidFill>
                  <a:srgbClr val="898989"/>
                </a:solidFill>
              </a:rPr>
              <a:pPr>
                <a:spcBef>
                  <a:spcPct val="0"/>
                </a:spcBef>
                <a:buFontTx/>
                <a:buNone/>
              </a:pPr>
              <a:t>11</a:t>
            </a:fld>
            <a:endParaRPr lang="en-GB" altLang="en-US" sz="1200">
              <a:solidFill>
                <a:srgbClr val="898989"/>
              </a:solidFill>
            </a:endParaRPr>
          </a:p>
        </p:txBody>
      </p:sp>
      <p:pic>
        <p:nvPicPr>
          <p:cNvPr id="19461"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11638" y="1770062"/>
            <a:ext cx="3047007" cy="1776820"/>
          </a:xfrm>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861048"/>
            <a:ext cx="1440805" cy="19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878948"/>
            <a:ext cx="2492971" cy="189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http://femcap.com/wp-content/uploads/2015/02/options_gynol_r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4777" r="15166"/>
          <a:stretch>
            <a:fillRect/>
          </a:stretch>
        </p:blipFill>
        <p:spPr bwMode="auto">
          <a:xfrm>
            <a:off x="7536756" y="1412776"/>
            <a:ext cx="9683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5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Barrier Methods</a:t>
            </a:r>
          </a:p>
        </p:txBody>
      </p:sp>
      <p:sp>
        <p:nvSpPr>
          <p:cNvPr id="20483" name="Content Placeholder 2"/>
          <p:cNvSpPr>
            <a:spLocks noGrp="1"/>
          </p:cNvSpPr>
          <p:nvPr>
            <p:ph idx="1"/>
          </p:nvPr>
        </p:nvSpPr>
        <p:spPr/>
        <p:txBody>
          <a:bodyPr/>
          <a:lstStyle/>
          <a:p>
            <a:r>
              <a:rPr lang="en-US" altLang="en-US" smtClean="0"/>
              <a:t>Less effective than hormonal contraceptive methods.</a:t>
            </a:r>
          </a:p>
          <a:p>
            <a:pPr lvl="1"/>
            <a:r>
              <a:rPr lang="en-US" altLang="en-US" smtClean="0"/>
              <a:t>Condoms (98%)</a:t>
            </a:r>
          </a:p>
          <a:p>
            <a:pPr lvl="1"/>
            <a:r>
              <a:rPr lang="en-US" altLang="en-US" smtClean="0"/>
              <a:t>Femidoms (95%)</a:t>
            </a:r>
          </a:p>
          <a:p>
            <a:pPr lvl="1"/>
            <a:r>
              <a:rPr lang="en-US" altLang="en-US" smtClean="0"/>
              <a:t>Cap / Diaphragm (92 – 96%)</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65FAAC2-2383-4F30-A87C-E4B225364876}" type="slidenum">
              <a:rPr lang="en-GB" altLang="en-US" sz="1400"/>
              <a:pPr>
                <a:spcBef>
                  <a:spcPct val="0"/>
                </a:spcBef>
                <a:buFontTx/>
                <a:buNone/>
              </a:pPr>
              <a:t>12</a:t>
            </a:fld>
            <a:endParaRPr lang="en-GB" altLang="en-US" sz="1400"/>
          </a:p>
        </p:txBody>
      </p:sp>
    </p:spTree>
    <p:extLst>
      <p:ext uri="{BB962C8B-B14F-4D97-AF65-F5344CB8AC3E}">
        <p14:creationId xmlns:p14="http://schemas.microsoft.com/office/powerpoint/2010/main" val="189953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557213"/>
            <a:ext cx="8229600" cy="1143000"/>
          </a:xfrm>
        </p:spPr>
        <p:txBody>
          <a:bodyPr/>
          <a:lstStyle/>
          <a:p>
            <a:r>
              <a:rPr lang="en-GB" altLang="en-US" dirty="0" smtClean="0"/>
              <a:t>Methods; Other</a:t>
            </a:r>
          </a:p>
        </p:txBody>
      </p:sp>
      <p:sp>
        <p:nvSpPr>
          <p:cNvPr id="5" name="Content Placeholder 4"/>
          <p:cNvSpPr>
            <a:spLocks noGrp="1"/>
          </p:cNvSpPr>
          <p:nvPr>
            <p:ph sz="half" idx="1"/>
          </p:nvPr>
        </p:nvSpPr>
        <p:spPr/>
        <p:txBody>
          <a:bodyPr/>
          <a:lstStyle/>
          <a:p>
            <a:pPr>
              <a:defRPr/>
            </a:pPr>
            <a:r>
              <a:rPr lang="en-GB" dirty="0" smtClean="0"/>
              <a:t>Permanent</a:t>
            </a:r>
          </a:p>
          <a:p>
            <a:pPr lvl="1">
              <a:defRPr/>
            </a:pPr>
            <a:r>
              <a:rPr lang="en-GB" dirty="0" smtClean="0"/>
              <a:t>Vasectomy</a:t>
            </a:r>
          </a:p>
          <a:p>
            <a:pPr lvl="1">
              <a:defRPr/>
            </a:pPr>
            <a:r>
              <a:rPr lang="en-GB" dirty="0" smtClean="0"/>
              <a:t>Sterilisation</a:t>
            </a:r>
          </a:p>
          <a:p>
            <a:pPr lvl="1">
              <a:defRPr/>
            </a:pPr>
            <a:endParaRPr lang="en-GB" dirty="0"/>
          </a:p>
          <a:p>
            <a:pPr lvl="1">
              <a:defRPr/>
            </a:pPr>
            <a:endParaRPr lang="en-GB" dirty="0" smtClean="0"/>
          </a:p>
          <a:p>
            <a:pPr>
              <a:defRPr/>
            </a:pPr>
            <a:r>
              <a:rPr lang="en-GB" dirty="0" smtClean="0"/>
              <a:t>IUD</a:t>
            </a:r>
          </a:p>
          <a:p>
            <a:pPr marL="0" indent="0">
              <a:buFont typeface="Arial" charset="0"/>
              <a:buNone/>
              <a:defRPr/>
            </a:pPr>
            <a:endParaRPr lang="en-GB" dirty="0" smtClean="0"/>
          </a:p>
          <a:p>
            <a:pPr>
              <a:defRPr/>
            </a:pPr>
            <a:endParaRPr lang="en-GB" sz="900" dirty="0" smtClean="0"/>
          </a:p>
          <a:p>
            <a:pPr>
              <a:defRPr/>
            </a:pPr>
            <a:r>
              <a:rPr lang="en-GB" dirty="0" smtClean="0"/>
              <a:t>Natural Family Planning</a:t>
            </a:r>
          </a:p>
          <a:p>
            <a:pPr lvl="1">
              <a:defRPr/>
            </a:pPr>
            <a:endParaRPr lang="en-GB" dirty="0"/>
          </a:p>
        </p:txBody>
      </p:sp>
      <p:pic>
        <p:nvPicPr>
          <p:cNvPr id="2150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298" t="12840" r="50285" b="30302"/>
          <a:stretch>
            <a:fillRect/>
          </a:stretch>
        </p:blipFill>
        <p:spPr>
          <a:xfrm>
            <a:off x="3995737" y="1700213"/>
            <a:ext cx="1563322" cy="1728539"/>
          </a:xfrm>
          <a:noFill/>
        </p:spPr>
      </p:pic>
      <p:cxnSp>
        <p:nvCxnSpPr>
          <p:cNvPr id="8" name="Straight Connector 7"/>
          <p:cNvCxnSpPr/>
          <p:nvPr/>
        </p:nvCxnSpPr>
        <p:spPr>
          <a:xfrm flipH="1">
            <a:off x="4572000" y="1916113"/>
            <a:ext cx="288924" cy="359321"/>
          </a:xfrm>
          <a:prstGeom prst="line">
            <a:avLst/>
          </a:prstGeom>
          <a:ln>
            <a:solidFill>
              <a:schemeClr val="accent3"/>
            </a:solidFill>
          </a:ln>
        </p:spPr>
        <p:style>
          <a:lnRef idx="3">
            <a:schemeClr val="accent4"/>
          </a:lnRef>
          <a:fillRef idx="0">
            <a:schemeClr val="accent4"/>
          </a:fillRef>
          <a:effectRef idx="2">
            <a:schemeClr val="accent4"/>
          </a:effectRef>
          <a:fontRef idx="minor">
            <a:schemeClr val="tx1"/>
          </a:fontRef>
        </p:style>
      </p:cxnSp>
      <p:pic>
        <p:nvPicPr>
          <p:cNvPr id="21510" name="Picture 5"/>
          <p:cNvPicPr>
            <a:picLocks noChangeAspect="1" noChangeArrowheads="1"/>
          </p:cNvPicPr>
          <p:nvPr/>
        </p:nvPicPr>
        <p:blipFill>
          <a:blip r:embed="rId4">
            <a:extLst>
              <a:ext uri="{28A0092B-C50C-407E-A947-70E740481C1C}">
                <a14:useLocalDpi xmlns:a14="http://schemas.microsoft.com/office/drawing/2010/main" val="0"/>
              </a:ext>
            </a:extLst>
          </a:blip>
          <a:srcRect l="11868" t="25769" r="55833"/>
          <a:stretch>
            <a:fillRect/>
          </a:stretch>
        </p:blipFill>
        <p:spPr bwMode="auto">
          <a:xfrm>
            <a:off x="6012160" y="1466850"/>
            <a:ext cx="10033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6513810" y="2564605"/>
            <a:ext cx="361950" cy="144463"/>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21512" name="Picture 7" descr="http://www.meridiamedical.com/images/idu.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30829" r="29543" b="22865"/>
          <a:stretch>
            <a:fillRect/>
          </a:stretch>
        </p:blipFill>
        <p:spPr bwMode="auto">
          <a:xfrm>
            <a:off x="2411413" y="3284538"/>
            <a:ext cx="13144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8"/>
          <p:cNvSpPr txBox="1">
            <a:spLocks noChangeArrowheads="1"/>
          </p:cNvSpPr>
          <p:nvPr/>
        </p:nvSpPr>
        <p:spPr bwMode="auto">
          <a:xfrm>
            <a:off x="1979613" y="4221163"/>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latin typeface="Arial" charset="0"/>
              </a:rPr>
              <a:t>IUD</a:t>
            </a:r>
          </a:p>
        </p:txBody>
      </p:sp>
      <p:sp>
        <p:nvSpPr>
          <p:cNvPr id="21514" name="TextBox 9"/>
          <p:cNvSpPr txBox="1">
            <a:spLocks noChangeArrowheads="1"/>
          </p:cNvSpPr>
          <p:nvPr/>
        </p:nvSpPr>
        <p:spPr bwMode="auto">
          <a:xfrm>
            <a:off x="3635375" y="429260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Arial" charset="0"/>
              </a:rPr>
              <a:t>uterus</a:t>
            </a:r>
            <a:endParaRPr lang="en-GB" altLang="en-US" sz="1800">
              <a:latin typeface="Arial" charset="0"/>
            </a:endParaRPr>
          </a:p>
        </p:txBody>
      </p:sp>
    </p:spTree>
    <p:extLst>
      <p:ext uri="{BB962C8B-B14F-4D97-AF65-F5344CB8AC3E}">
        <p14:creationId xmlns:p14="http://schemas.microsoft.com/office/powerpoint/2010/main" val="4226617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Double Dutch!</a:t>
            </a:r>
            <a:endParaRPr lang="en-GB" dirty="0"/>
          </a:p>
        </p:txBody>
      </p:sp>
      <p:sp>
        <p:nvSpPr>
          <p:cNvPr id="6" name="Content Placeholder 5"/>
          <p:cNvSpPr>
            <a:spLocks noGrp="1"/>
          </p:cNvSpPr>
          <p:nvPr>
            <p:ph idx="1"/>
          </p:nvPr>
        </p:nvSpPr>
        <p:spPr/>
        <p:txBody>
          <a:bodyPr/>
          <a:lstStyle/>
          <a:p>
            <a:r>
              <a:rPr lang="en-GB" dirty="0" smtClean="0"/>
              <a:t>Using a combination of methods; </a:t>
            </a:r>
            <a:r>
              <a:rPr lang="en-GB" dirty="0" err="1" smtClean="0"/>
              <a:t>ie</a:t>
            </a:r>
            <a:r>
              <a:rPr lang="en-GB" dirty="0" smtClean="0"/>
              <a:t> one barrier and one hormonal method, such as condoms and implant give the best possible protection against unintended pregnancy and STI’s</a:t>
            </a:r>
            <a:endParaRPr lang="en-GB" dirty="0"/>
          </a:p>
        </p:txBody>
      </p:sp>
    </p:spTree>
    <p:extLst>
      <p:ext uri="{BB962C8B-B14F-4D97-AF65-F5344CB8AC3E}">
        <p14:creationId xmlns:p14="http://schemas.microsoft.com/office/powerpoint/2010/main" val="47663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Say / I Say</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GB" dirty="0"/>
              <a:t>We don’t need a condom, I don’t have an STI</a:t>
            </a:r>
          </a:p>
          <a:p>
            <a:pPr marL="514350" indent="-514350">
              <a:buFont typeface="+mj-lt"/>
              <a:buAutoNum type="arabicPeriod"/>
            </a:pPr>
            <a:r>
              <a:rPr lang="en-GB" dirty="0"/>
              <a:t>I can’t feel anything with a condom</a:t>
            </a:r>
          </a:p>
          <a:p>
            <a:pPr marL="514350" indent="-514350">
              <a:buFont typeface="+mj-lt"/>
              <a:buAutoNum type="arabicPeriod"/>
            </a:pPr>
            <a:r>
              <a:rPr lang="en-GB" dirty="0"/>
              <a:t>We don’t need a condom it’ll ruin the moment</a:t>
            </a:r>
          </a:p>
          <a:p>
            <a:pPr marL="514350" indent="-514350">
              <a:buFont typeface="+mj-lt"/>
              <a:buAutoNum type="arabicPeriod"/>
            </a:pPr>
            <a:r>
              <a:rPr lang="en-GB" dirty="0"/>
              <a:t>We don’t need condoms we’ve been seeing each other for ages</a:t>
            </a:r>
          </a:p>
          <a:p>
            <a:pPr marL="514350" indent="-514350">
              <a:buFont typeface="+mj-lt"/>
              <a:buAutoNum type="arabicPeriod"/>
            </a:pPr>
            <a:r>
              <a:rPr lang="en-GB" dirty="0"/>
              <a:t>We can’t use condoms, I’m allergic</a:t>
            </a:r>
          </a:p>
          <a:p>
            <a:pPr marL="514350" indent="-514350">
              <a:buFont typeface="+mj-lt"/>
              <a:buAutoNum type="arabicPeriod"/>
            </a:pPr>
            <a:r>
              <a:rPr lang="en-GB" dirty="0" smtClean="0"/>
              <a:t>Condoms are too small / tight for me to use.</a:t>
            </a:r>
            <a:endParaRPr lang="en-GB" dirty="0"/>
          </a:p>
          <a:p>
            <a:pPr marL="514350" indent="-514350">
              <a:buFont typeface="+mj-lt"/>
              <a:buAutoNum type="arabicPeriod"/>
            </a:pPr>
            <a:r>
              <a:rPr lang="en-GB" dirty="0"/>
              <a:t>We don’t need condoms I’m on the pill</a:t>
            </a:r>
            <a:r>
              <a:rPr lang="en-GB" dirty="0" smtClean="0"/>
              <a:t>.</a:t>
            </a:r>
          </a:p>
          <a:p>
            <a:pPr marL="514350" indent="-514350">
              <a:buFont typeface="+mj-lt"/>
              <a:buAutoNum type="arabicPeriod"/>
            </a:pPr>
            <a:r>
              <a:rPr lang="en-GB" dirty="0" smtClean="0"/>
              <a:t>Don’t you trust me?</a:t>
            </a:r>
            <a:endParaRPr lang="en-GB" dirty="0"/>
          </a:p>
        </p:txBody>
      </p:sp>
    </p:spTree>
    <p:extLst>
      <p:ext uri="{BB962C8B-B14F-4D97-AF65-F5344CB8AC3E}">
        <p14:creationId xmlns:p14="http://schemas.microsoft.com/office/powerpoint/2010/main" val="351505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864096"/>
          </a:xfrm>
        </p:spPr>
        <p:txBody>
          <a:bodyPr/>
          <a:lstStyle/>
          <a:p>
            <a:r>
              <a:rPr lang="en-GB" dirty="0" smtClean="0"/>
              <a:t>Suggested responses (1)</a:t>
            </a:r>
            <a:endParaRPr lang="en-GB" dirty="0"/>
          </a:p>
        </p:txBody>
      </p:sp>
      <p:sp>
        <p:nvSpPr>
          <p:cNvPr id="3" name="Content Placeholder 2"/>
          <p:cNvSpPr>
            <a:spLocks noGrp="1"/>
          </p:cNvSpPr>
          <p:nvPr>
            <p:ph idx="1"/>
          </p:nvPr>
        </p:nvSpPr>
        <p:spPr>
          <a:xfrm>
            <a:off x="457200" y="1700808"/>
            <a:ext cx="8229600" cy="4176465"/>
          </a:xfrm>
        </p:spPr>
        <p:txBody>
          <a:bodyPr>
            <a:normAutofit fontScale="77500" lnSpcReduction="20000"/>
          </a:bodyPr>
          <a:lstStyle/>
          <a:p>
            <a:r>
              <a:rPr lang="en-GB" dirty="0"/>
              <a:t>We don’t need a condom, I don’t have an </a:t>
            </a:r>
            <a:r>
              <a:rPr lang="en-GB" dirty="0" smtClean="0"/>
              <a:t>STI</a:t>
            </a:r>
          </a:p>
          <a:p>
            <a:pPr lvl="1"/>
            <a:r>
              <a:rPr lang="en-GB" dirty="0" smtClean="0"/>
              <a:t>“most STI’s don’t have symptoms so it’s better to be safe”</a:t>
            </a:r>
            <a:endParaRPr lang="en-GB" dirty="0"/>
          </a:p>
          <a:p>
            <a:r>
              <a:rPr lang="en-GB" dirty="0"/>
              <a:t>I can’t feel anything with a </a:t>
            </a:r>
            <a:r>
              <a:rPr lang="en-GB" dirty="0" smtClean="0"/>
              <a:t>condom</a:t>
            </a:r>
          </a:p>
          <a:p>
            <a:pPr lvl="1"/>
            <a:r>
              <a:rPr lang="en-GB" dirty="0" smtClean="0"/>
              <a:t>“Then maybe find a condom that works for you, some are really thin”</a:t>
            </a:r>
            <a:endParaRPr lang="en-GB" dirty="0"/>
          </a:p>
          <a:p>
            <a:r>
              <a:rPr lang="en-GB" dirty="0"/>
              <a:t>We don’t need a condom it’ll ruin the </a:t>
            </a:r>
            <a:r>
              <a:rPr lang="en-GB" dirty="0" smtClean="0"/>
              <a:t>moment</a:t>
            </a:r>
          </a:p>
          <a:p>
            <a:pPr lvl="1"/>
            <a:r>
              <a:rPr lang="en-GB" dirty="0"/>
              <a:t>“the more we use them, the easier it will be and using one means there’ll be the opportunity in future”</a:t>
            </a:r>
            <a:endParaRPr lang="en-GB" dirty="0" smtClean="0"/>
          </a:p>
          <a:p>
            <a:r>
              <a:rPr lang="en-GB" dirty="0" smtClean="0"/>
              <a:t>We </a:t>
            </a:r>
            <a:r>
              <a:rPr lang="en-GB" dirty="0"/>
              <a:t>don’t need condoms we’ve been seeing each other for </a:t>
            </a:r>
            <a:r>
              <a:rPr lang="en-GB" dirty="0" smtClean="0"/>
              <a:t>ages</a:t>
            </a:r>
          </a:p>
          <a:p>
            <a:pPr lvl="1"/>
            <a:r>
              <a:rPr lang="en-GB" dirty="0"/>
              <a:t>“Until we’ve both had a test and we’re sure we don’t have anything then we still need condoms”</a:t>
            </a:r>
            <a:endParaRPr lang="en-GB" dirty="0" smtClean="0"/>
          </a:p>
          <a:p>
            <a:pPr lvl="1"/>
            <a:endParaRPr lang="en-GB" dirty="0"/>
          </a:p>
          <a:p>
            <a:endParaRPr lang="en-GB" dirty="0"/>
          </a:p>
        </p:txBody>
      </p:sp>
    </p:spTree>
    <p:extLst>
      <p:ext uri="{BB962C8B-B14F-4D97-AF65-F5344CB8AC3E}">
        <p14:creationId xmlns:p14="http://schemas.microsoft.com/office/powerpoint/2010/main" val="179019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20080"/>
          </a:xfrm>
        </p:spPr>
        <p:txBody>
          <a:bodyPr>
            <a:normAutofit fontScale="90000"/>
          </a:bodyPr>
          <a:lstStyle/>
          <a:p>
            <a:r>
              <a:rPr lang="en-GB" dirty="0"/>
              <a:t>Suggested responses (1)</a:t>
            </a:r>
          </a:p>
        </p:txBody>
      </p:sp>
      <p:sp>
        <p:nvSpPr>
          <p:cNvPr id="3" name="Content Placeholder 2"/>
          <p:cNvSpPr>
            <a:spLocks noGrp="1"/>
          </p:cNvSpPr>
          <p:nvPr>
            <p:ph idx="1"/>
          </p:nvPr>
        </p:nvSpPr>
        <p:spPr>
          <a:xfrm>
            <a:off x="457200" y="1628800"/>
            <a:ext cx="8229600" cy="4392488"/>
          </a:xfrm>
        </p:spPr>
        <p:txBody>
          <a:bodyPr>
            <a:normAutofit fontScale="85000" lnSpcReduction="20000"/>
          </a:bodyPr>
          <a:lstStyle/>
          <a:p>
            <a:r>
              <a:rPr lang="en-GB" dirty="0"/>
              <a:t>We can’t use condoms, I’m </a:t>
            </a:r>
            <a:r>
              <a:rPr lang="en-GB" dirty="0" smtClean="0"/>
              <a:t>allergic</a:t>
            </a:r>
          </a:p>
          <a:p>
            <a:pPr lvl="1"/>
            <a:r>
              <a:rPr lang="en-GB" dirty="0"/>
              <a:t>“Then we’ll have to wait until you / I can get a latex free one”</a:t>
            </a:r>
          </a:p>
          <a:p>
            <a:r>
              <a:rPr lang="en-GB" dirty="0"/>
              <a:t>Condoms are too small / tight for me to use</a:t>
            </a:r>
            <a:r>
              <a:rPr lang="en-GB" dirty="0" smtClean="0"/>
              <a:t>.</a:t>
            </a:r>
          </a:p>
          <a:p>
            <a:pPr lvl="1"/>
            <a:r>
              <a:rPr lang="en-GB" dirty="0"/>
              <a:t>“you can fit a condom over someone’s head so I’m sure you can find one big </a:t>
            </a:r>
            <a:r>
              <a:rPr lang="en-GB" dirty="0" smtClean="0"/>
              <a:t>enough!”</a:t>
            </a:r>
            <a:endParaRPr lang="en-GB" dirty="0"/>
          </a:p>
          <a:p>
            <a:r>
              <a:rPr lang="en-GB" dirty="0"/>
              <a:t>We don’t </a:t>
            </a:r>
            <a:r>
              <a:rPr lang="en-GB" dirty="0" smtClean="0"/>
              <a:t>need </a:t>
            </a:r>
            <a:r>
              <a:rPr lang="en-GB" dirty="0"/>
              <a:t>condoms I’m on the pill</a:t>
            </a:r>
            <a:r>
              <a:rPr lang="en-GB" dirty="0" smtClean="0"/>
              <a:t>.</a:t>
            </a:r>
          </a:p>
          <a:p>
            <a:pPr lvl="1"/>
            <a:r>
              <a:rPr lang="en-GB" dirty="0" smtClean="0"/>
              <a:t>“but </a:t>
            </a:r>
            <a:r>
              <a:rPr lang="en-GB" dirty="0"/>
              <a:t>it’s still good to use a condom to give us extra protection”</a:t>
            </a:r>
          </a:p>
          <a:p>
            <a:r>
              <a:rPr lang="en-GB" dirty="0"/>
              <a:t>Don’t you trust me</a:t>
            </a:r>
            <a:r>
              <a:rPr lang="en-GB" dirty="0" smtClean="0"/>
              <a:t>?</a:t>
            </a:r>
          </a:p>
          <a:p>
            <a:pPr lvl="1"/>
            <a:r>
              <a:rPr lang="en-GB" dirty="0"/>
              <a:t>“It’s not about trust, it’s about respect, and I would be more comfortable if we used condoms”</a:t>
            </a:r>
            <a:endParaRPr lang="en-GB" dirty="0" smtClean="0"/>
          </a:p>
          <a:p>
            <a:endParaRPr lang="en-GB" dirty="0"/>
          </a:p>
          <a:p>
            <a:endParaRPr lang="en-GB" dirty="0"/>
          </a:p>
        </p:txBody>
      </p:sp>
    </p:spTree>
    <p:extLst>
      <p:ext uri="{BB962C8B-B14F-4D97-AF65-F5344CB8AC3E}">
        <p14:creationId xmlns:p14="http://schemas.microsoft.com/office/powerpoint/2010/main" val="124764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Quick Quiz</a:t>
            </a:r>
          </a:p>
        </p:txBody>
      </p:sp>
      <p:sp>
        <p:nvSpPr>
          <p:cNvPr id="25603" name="Content Placeholder 2"/>
          <p:cNvSpPr>
            <a:spLocks noGrp="1"/>
          </p:cNvSpPr>
          <p:nvPr>
            <p:ph idx="1"/>
          </p:nvPr>
        </p:nvSpPr>
        <p:spPr/>
        <p:txBody>
          <a:bodyPr/>
          <a:lstStyle/>
          <a:p>
            <a:r>
              <a:rPr lang="en-US" altLang="en-US" dirty="0" smtClean="0"/>
              <a:t>Name two types of hormonal contraception</a:t>
            </a:r>
          </a:p>
          <a:p>
            <a:r>
              <a:rPr lang="en-US" altLang="en-US" dirty="0" smtClean="0"/>
              <a:t>What is the most common contraception?</a:t>
            </a:r>
          </a:p>
          <a:p>
            <a:r>
              <a:rPr lang="en-US" altLang="en-US" dirty="0" smtClean="0"/>
              <a:t>Why would someone use both hormonal and barrier methods.</a:t>
            </a:r>
          </a:p>
          <a:p>
            <a:r>
              <a:rPr lang="en-US" altLang="en-US" dirty="0" smtClean="0"/>
              <a:t>Up to how long after unprotected sex is emergency contraception useful.</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E293B86-9420-4D1F-AFB1-0DAA033D2FA0}" type="slidenum">
              <a:rPr lang="en-GB" altLang="en-US" sz="1400"/>
              <a:pPr>
                <a:spcBef>
                  <a:spcPct val="0"/>
                </a:spcBef>
                <a:buFontTx/>
                <a:buNone/>
              </a:pPr>
              <a:t>18</a:t>
            </a:fld>
            <a:endParaRPr lang="en-GB" altLang="en-US" sz="1400"/>
          </a:p>
        </p:txBody>
      </p:sp>
    </p:spTree>
    <p:extLst>
      <p:ext uri="{BB962C8B-B14F-4D97-AF65-F5344CB8AC3E}">
        <p14:creationId xmlns:p14="http://schemas.microsoft.com/office/powerpoint/2010/main" val="3606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Further support;</a:t>
            </a:r>
            <a:endParaRPr lang="en-GB" dirty="0"/>
          </a:p>
        </p:txBody>
      </p:sp>
      <p:sp>
        <p:nvSpPr>
          <p:cNvPr id="7" name="Content Placeholder 6"/>
          <p:cNvSpPr>
            <a:spLocks noGrp="1"/>
          </p:cNvSpPr>
          <p:nvPr>
            <p:ph idx="1"/>
          </p:nvPr>
        </p:nvSpPr>
        <p:spPr/>
        <p:txBody>
          <a:bodyPr>
            <a:normAutofit/>
          </a:bodyPr>
          <a:lstStyle/>
          <a:p>
            <a:r>
              <a:rPr lang="en-GB" dirty="0" smtClean="0"/>
              <a:t>Services available;</a:t>
            </a:r>
          </a:p>
          <a:p>
            <a:pPr lvl="1"/>
            <a:r>
              <a:rPr lang="en-GB" dirty="0" smtClean="0"/>
              <a:t>Sexual Health Service; Tel; 01422 261370</a:t>
            </a:r>
          </a:p>
          <a:p>
            <a:pPr lvl="2"/>
            <a:r>
              <a:rPr lang="en-GB" dirty="0" smtClean="0"/>
              <a:t>Provision of sexual health screening </a:t>
            </a:r>
            <a:r>
              <a:rPr lang="en-GB" u="sng" dirty="0" smtClean="0"/>
              <a:t>and</a:t>
            </a:r>
            <a:r>
              <a:rPr lang="en-GB" dirty="0" smtClean="0"/>
              <a:t> contraception.</a:t>
            </a:r>
          </a:p>
          <a:p>
            <a:pPr lvl="2"/>
            <a:endParaRPr lang="en-GB" sz="800" dirty="0"/>
          </a:p>
          <a:p>
            <a:r>
              <a:rPr lang="en-GB" dirty="0" smtClean="0"/>
              <a:t>On the web!</a:t>
            </a:r>
          </a:p>
          <a:p>
            <a:pPr lvl="1"/>
            <a:r>
              <a:rPr lang="en-GB" sz="2200" dirty="0" smtClean="0"/>
              <a:t>Use “Calderdale Sexual Health” as a search term in any web search engine and local service will be towards the top of the results. </a:t>
            </a:r>
            <a:endParaRPr lang="en-GB" sz="2000" dirty="0" smtClean="0"/>
          </a:p>
          <a:p>
            <a:pPr lvl="1"/>
            <a:endParaRPr lang="en-GB" dirty="0"/>
          </a:p>
        </p:txBody>
      </p:sp>
      <p:sp>
        <p:nvSpPr>
          <p:cNvPr id="5" name="Slide Number Placeholder 4"/>
          <p:cNvSpPr>
            <a:spLocks noGrp="1"/>
          </p:cNvSpPr>
          <p:nvPr>
            <p:ph type="sldNum" sz="quarter" idx="12"/>
          </p:nvPr>
        </p:nvSpPr>
        <p:spPr/>
        <p:txBody>
          <a:bodyPr/>
          <a:lstStyle/>
          <a:p>
            <a:pPr>
              <a:defRPr/>
            </a:pPr>
            <a:fld id="{DBC2ECAF-C318-4A3B-8FA9-F1A50FDE6A78}"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248849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Groundrules</a:t>
            </a:r>
          </a:p>
        </p:txBody>
      </p:sp>
      <p:sp>
        <p:nvSpPr>
          <p:cNvPr id="7171" name="Content Placeholder 2"/>
          <p:cNvSpPr>
            <a:spLocks noGrp="1"/>
          </p:cNvSpPr>
          <p:nvPr>
            <p:ph idx="1"/>
          </p:nvPr>
        </p:nvSpPr>
        <p:spPr/>
        <p:txBody>
          <a:bodyPr>
            <a:normAutofit fontScale="92500"/>
          </a:bodyPr>
          <a:lstStyle/>
          <a:p>
            <a:pPr>
              <a:lnSpc>
                <a:spcPct val="90000"/>
              </a:lnSpc>
            </a:pPr>
            <a:r>
              <a:rPr lang="en-GB" altLang="en-US" sz="2600" smtClean="0">
                <a:latin typeface="Comic Sans MS" pitchFamily="66" charset="0"/>
              </a:rPr>
              <a:t>We will neither ask nor answer any personal questions.</a:t>
            </a:r>
          </a:p>
          <a:p>
            <a:pPr>
              <a:lnSpc>
                <a:spcPct val="90000"/>
              </a:lnSpc>
            </a:pPr>
            <a:r>
              <a:rPr lang="en-GB" altLang="en-US" sz="2600" smtClean="0">
                <a:latin typeface="Comic Sans MS" pitchFamily="66" charset="0"/>
              </a:rPr>
              <a:t>We will respect each other and not laugh at each others questions.</a:t>
            </a:r>
          </a:p>
          <a:p>
            <a:pPr>
              <a:lnSpc>
                <a:spcPct val="90000"/>
              </a:lnSpc>
            </a:pPr>
            <a:r>
              <a:rPr lang="en-GB" altLang="en-US" sz="2600" smtClean="0">
                <a:latin typeface="Comic Sans MS" pitchFamily="66" charset="0"/>
              </a:rPr>
              <a:t>We will not discuss anything that we want to be kept confidential.</a:t>
            </a:r>
          </a:p>
          <a:p>
            <a:pPr>
              <a:lnSpc>
                <a:spcPct val="90000"/>
              </a:lnSpc>
            </a:pPr>
            <a:r>
              <a:rPr lang="en-GB" altLang="en-US" sz="2600" smtClean="0">
                <a:latin typeface="Comic Sans MS" pitchFamily="66" charset="0"/>
              </a:rPr>
              <a:t>We can pass or opt out if something makes us feel uncomfortable.</a:t>
            </a:r>
          </a:p>
          <a:p>
            <a:r>
              <a:rPr lang="en-GB" altLang="en-US" sz="2600" smtClean="0">
                <a:latin typeface="Comic Sans MS" pitchFamily="66" charset="0"/>
              </a:rPr>
              <a:t>Only correct names for parts of the body to be used</a:t>
            </a:r>
            <a:endParaRPr lang="en-GB" altLang="en-US" sz="260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80A484-A6F3-494E-A1C3-B9755D41F1DA}" type="slidenum">
              <a:rPr lang="en-GB" altLang="en-US" sz="1400"/>
              <a:pPr>
                <a:spcBef>
                  <a:spcPct val="0"/>
                </a:spcBef>
                <a:buFontTx/>
                <a:buNone/>
              </a:pPr>
              <a:t>2</a:t>
            </a:fld>
            <a:endParaRPr lang="en-GB" altLang="en-US" sz="1400"/>
          </a:p>
        </p:txBody>
      </p:sp>
    </p:spTree>
    <p:extLst>
      <p:ext uri="{BB962C8B-B14F-4D97-AF65-F5344CB8AC3E}">
        <p14:creationId xmlns:p14="http://schemas.microsoft.com/office/powerpoint/2010/main" val="2525551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Questions?</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41A1DAF-C41C-4020-86D8-523C318A62A6}" type="slidenum">
              <a:rPr lang="en-GB" altLang="en-US" sz="1400"/>
              <a:pPr>
                <a:spcBef>
                  <a:spcPct val="0"/>
                </a:spcBef>
                <a:buFontTx/>
                <a:buNone/>
              </a:pPr>
              <a:t>20</a:t>
            </a:fld>
            <a:endParaRPr lang="en-GB" altLang="en-US" sz="1400"/>
          </a:p>
        </p:txBody>
      </p:sp>
      <p:pic>
        <p:nvPicPr>
          <p:cNvPr id="2662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242"/>
          <a:stretch>
            <a:fillRect/>
          </a:stretch>
        </p:blipFill>
        <p:spPr>
          <a:xfrm>
            <a:off x="2124075" y="1268413"/>
            <a:ext cx="4862513" cy="4430712"/>
          </a:xfrm>
          <a:noFill/>
        </p:spPr>
      </p:pic>
    </p:spTree>
    <p:extLst>
      <p:ext uri="{BB962C8B-B14F-4D97-AF65-F5344CB8AC3E}">
        <p14:creationId xmlns:p14="http://schemas.microsoft.com/office/powerpoint/2010/main" val="3917635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Legal issues</a:t>
            </a:r>
          </a:p>
        </p:txBody>
      </p:sp>
      <p:sp>
        <p:nvSpPr>
          <p:cNvPr id="24579" name="Content Placeholder 2"/>
          <p:cNvSpPr>
            <a:spLocks noGrp="1"/>
          </p:cNvSpPr>
          <p:nvPr>
            <p:ph idx="1"/>
          </p:nvPr>
        </p:nvSpPr>
        <p:spPr/>
        <p:txBody>
          <a:bodyPr/>
          <a:lstStyle/>
          <a:p>
            <a:r>
              <a:rPr lang="en-US" altLang="en-US" sz="2800" dirty="0" smtClean="0"/>
              <a:t>Legal Age of consent to sexual activity is 16yrs old, regardless of sexual orientation.</a:t>
            </a:r>
          </a:p>
          <a:p>
            <a:r>
              <a:rPr lang="en-US" altLang="en-US" sz="2800" dirty="0" smtClean="0"/>
              <a:t>However, contraception can be provided to someone under 16 if a clinician thinks this is in the best interests of that person.</a:t>
            </a:r>
            <a:endParaRPr lang="en-US" altLang="en-US" sz="2800" dirty="0"/>
          </a:p>
          <a:p>
            <a:r>
              <a:rPr lang="en-US" altLang="en-US" sz="2800" dirty="0" smtClean="0"/>
              <a:t>Anyone attending a sexual health clinic has a right to confidentiality, including those under 16.</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F9B608-DACF-4B1F-93C5-4CADEC0FC80D}" type="slidenum">
              <a:rPr lang="en-GB" altLang="en-US" sz="1400"/>
              <a:pPr>
                <a:spcBef>
                  <a:spcPct val="0"/>
                </a:spcBef>
                <a:buFontTx/>
                <a:buNone/>
              </a:pPr>
              <a:t>3</a:t>
            </a:fld>
            <a:endParaRPr lang="en-GB" altLang="en-US" sz="1400"/>
          </a:p>
        </p:txBody>
      </p:sp>
    </p:spTree>
    <p:extLst>
      <p:ext uri="{BB962C8B-B14F-4D97-AF65-F5344CB8AC3E}">
        <p14:creationId xmlns:p14="http://schemas.microsoft.com/office/powerpoint/2010/main" val="400134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08000" y="791816"/>
            <a:ext cx="8229600" cy="1143000"/>
          </a:xfrm>
        </p:spPr>
        <p:txBody>
          <a:bodyPr>
            <a:normAutofit fontScale="90000"/>
          </a:bodyPr>
          <a:lstStyle/>
          <a:p>
            <a:pPr eaLnBrk="1" hangingPunct="1"/>
            <a:r>
              <a:rPr lang="en-GB" altLang="en-US" sz="4000" dirty="0" smtClean="0">
                <a:latin typeface="Comic Sans MS" pitchFamily="66" charset="0"/>
              </a:rPr>
              <a:t>Female Reproductive Organs</a:t>
            </a:r>
            <a:br>
              <a:rPr lang="en-GB" altLang="en-US" sz="4000" dirty="0" smtClean="0">
                <a:latin typeface="Comic Sans MS" pitchFamily="66" charset="0"/>
              </a:rPr>
            </a:br>
            <a:endParaRPr lang="en-GB" altLang="en-US" sz="4000" dirty="0" smtClean="0">
              <a:latin typeface="Comic Sans MS" pitchFamily="66" charset="0"/>
            </a:endParaRPr>
          </a:p>
        </p:txBody>
      </p:sp>
      <p:pic>
        <p:nvPicPr>
          <p:cNvPr id="8195" name="Picture 14" descr="Female reproductive system, artwork Poster"/>
          <p:cNvPicPr>
            <a:picLocks noChangeAspect="1" noChangeArrowheads="1"/>
          </p:cNvPicPr>
          <p:nvPr/>
        </p:nvPicPr>
        <p:blipFill>
          <a:blip r:embed="rId3">
            <a:extLst>
              <a:ext uri="{28A0092B-C50C-407E-A947-70E740481C1C}">
                <a14:useLocalDpi xmlns:a14="http://schemas.microsoft.com/office/drawing/2010/main" val="0"/>
              </a:ext>
            </a:extLst>
          </a:blip>
          <a:srcRect t="10732" b="10448"/>
          <a:stretch>
            <a:fillRect/>
          </a:stretch>
        </p:blipFill>
        <p:spPr bwMode="auto">
          <a:xfrm>
            <a:off x="1512808" y="1376648"/>
            <a:ext cx="5889783" cy="4536503"/>
          </a:xfrm>
          <a:prstGeom prst="rect">
            <a:avLst/>
          </a:prstGeom>
          <a:noFill/>
          <a:ln>
            <a:noFill/>
          </a:ln>
        </p:spPr>
      </p:pic>
      <p:sp>
        <p:nvSpPr>
          <p:cNvPr id="8196" name="Line 15"/>
          <p:cNvSpPr>
            <a:spLocks noChangeShapeType="1"/>
          </p:cNvSpPr>
          <p:nvPr/>
        </p:nvSpPr>
        <p:spPr bwMode="auto">
          <a:xfrm rot="10800000" flipH="1">
            <a:off x="2339975" y="3213100"/>
            <a:ext cx="503238" cy="1079500"/>
          </a:xfrm>
          <a:prstGeom prst="line">
            <a:avLst/>
          </a:prstGeom>
          <a:noFill/>
          <a:ln w="38100">
            <a:solidFill>
              <a:schemeClr val="bg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8197" name="Text Box 16"/>
          <p:cNvSpPr txBox="1">
            <a:spLocks noChangeArrowheads="1"/>
          </p:cNvSpPr>
          <p:nvPr/>
        </p:nvSpPr>
        <p:spPr bwMode="auto">
          <a:xfrm>
            <a:off x="1835150" y="42926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solidFill>
                  <a:schemeClr val="bg1"/>
                </a:solidFill>
              </a:rPr>
              <a:t>ovary</a:t>
            </a:r>
          </a:p>
        </p:txBody>
      </p:sp>
      <p:sp>
        <p:nvSpPr>
          <p:cNvPr id="8198" name="Line 17"/>
          <p:cNvSpPr>
            <a:spLocks noChangeShapeType="1"/>
          </p:cNvSpPr>
          <p:nvPr/>
        </p:nvSpPr>
        <p:spPr bwMode="auto">
          <a:xfrm rot="10800000" flipH="1" flipV="1">
            <a:off x="2154238" y="1935163"/>
            <a:ext cx="288925" cy="358775"/>
          </a:xfrm>
          <a:prstGeom prst="line">
            <a:avLst/>
          </a:prstGeom>
          <a:noFill/>
          <a:ln w="38100">
            <a:solidFill>
              <a:schemeClr val="bg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8199" name="Text Box 18"/>
          <p:cNvSpPr txBox="1">
            <a:spLocks noChangeArrowheads="1"/>
          </p:cNvSpPr>
          <p:nvPr/>
        </p:nvSpPr>
        <p:spPr bwMode="auto">
          <a:xfrm>
            <a:off x="1743075" y="1600200"/>
            <a:ext cx="174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solidFill>
                  <a:schemeClr val="bg1"/>
                </a:solidFill>
              </a:rPr>
              <a:t>Fallopian tube</a:t>
            </a:r>
          </a:p>
        </p:txBody>
      </p:sp>
      <p:sp>
        <p:nvSpPr>
          <p:cNvPr id="28680" name="Line 19"/>
          <p:cNvSpPr>
            <a:spLocks noChangeShapeType="1"/>
          </p:cNvSpPr>
          <p:nvPr/>
        </p:nvSpPr>
        <p:spPr bwMode="auto">
          <a:xfrm rot="10800000">
            <a:off x="4457700" y="3068638"/>
            <a:ext cx="1554163" cy="1152525"/>
          </a:xfrm>
          <a:prstGeom prst="line">
            <a:avLst/>
          </a:prstGeom>
          <a:noFill/>
          <a:ln w="38100">
            <a:solidFill>
              <a:schemeClr val="bg1">
                <a:lumMod val="95000"/>
              </a:schemeClr>
            </a:solidFill>
            <a:round/>
            <a:headEnd/>
            <a:tailEnd type="arrow"/>
          </a:ln>
          <a:effectLst/>
          <a:extLst/>
        </p:spPr>
        <p:txBody>
          <a:bodyPr/>
          <a:lstStyle/>
          <a:p>
            <a:pPr eaLnBrk="1" hangingPunct="1">
              <a:defRPr/>
            </a:pPr>
            <a:endParaRPr lang="en-GB">
              <a:cs typeface="+mn-cs"/>
            </a:endParaRPr>
          </a:p>
        </p:txBody>
      </p:sp>
      <p:sp>
        <p:nvSpPr>
          <p:cNvPr id="8201" name="Text Box 20"/>
          <p:cNvSpPr txBox="1">
            <a:spLocks noChangeArrowheads="1"/>
          </p:cNvSpPr>
          <p:nvPr/>
        </p:nvSpPr>
        <p:spPr bwMode="auto">
          <a:xfrm>
            <a:off x="5992813" y="4025900"/>
            <a:ext cx="1004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solidFill>
                  <a:schemeClr val="bg1"/>
                </a:solidFill>
              </a:rPr>
              <a:t>uterus</a:t>
            </a:r>
          </a:p>
          <a:p>
            <a:pPr eaLnBrk="1" hangingPunct="1">
              <a:spcBef>
                <a:spcPct val="0"/>
              </a:spcBef>
              <a:buFontTx/>
              <a:buNone/>
            </a:pPr>
            <a:r>
              <a:rPr lang="en-GB" altLang="en-US" sz="1800" b="1">
                <a:solidFill>
                  <a:schemeClr val="bg1"/>
                </a:solidFill>
              </a:rPr>
              <a:t>(womb)</a:t>
            </a:r>
          </a:p>
        </p:txBody>
      </p:sp>
      <p:sp>
        <p:nvSpPr>
          <p:cNvPr id="8202" name="Line 21"/>
          <p:cNvSpPr>
            <a:spLocks noChangeShapeType="1"/>
          </p:cNvSpPr>
          <p:nvPr/>
        </p:nvSpPr>
        <p:spPr bwMode="auto">
          <a:xfrm rot="10800000" flipH="1">
            <a:off x="2627313" y="4292600"/>
            <a:ext cx="1830387" cy="792163"/>
          </a:xfrm>
          <a:prstGeom prst="line">
            <a:avLst/>
          </a:prstGeom>
          <a:noFill/>
          <a:ln w="38100">
            <a:solidFill>
              <a:schemeClr val="bg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8203" name="Text Box 22"/>
          <p:cNvSpPr txBox="1">
            <a:spLocks noChangeArrowheads="1"/>
          </p:cNvSpPr>
          <p:nvPr/>
        </p:nvSpPr>
        <p:spPr bwMode="auto">
          <a:xfrm>
            <a:off x="1908175" y="4941888"/>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solidFill>
                  <a:schemeClr val="bg1"/>
                </a:solidFill>
              </a:rPr>
              <a:t>cervix</a:t>
            </a:r>
          </a:p>
        </p:txBody>
      </p:sp>
      <p:sp>
        <p:nvSpPr>
          <p:cNvPr id="8204" name="Line 23"/>
          <p:cNvSpPr>
            <a:spLocks noChangeShapeType="1"/>
          </p:cNvSpPr>
          <p:nvPr/>
        </p:nvSpPr>
        <p:spPr bwMode="auto">
          <a:xfrm rot="10800000">
            <a:off x="4622800" y="5070475"/>
            <a:ext cx="1223963" cy="0"/>
          </a:xfrm>
          <a:prstGeom prst="line">
            <a:avLst/>
          </a:prstGeom>
          <a:noFill/>
          <a:ln w="38100">
            <a:solidFill>
              <a:schemeClr val="bg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8205" name="Text Box 24"/>
          <p:cNvSpPr txBox="1">
            <a:spLocks noChangeArrowheads="1"/>
          </p:cNvSpPr>
          <p:nvPr/>
        </p:nvSpPr>
        <p:spPr bwMode="auto">
          <a:xfrm>
            <a:off x="5989638" y="48879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dirty="0">
                <a:solidFill>
                  <a:schemeClr val="bg1"/>
                </a:solidFill>
              </a:rPr>
              <a:t>vagina</a:t>
            </a:r>
          </a:p>
        </p:txBody>
      </p:sp>
    </p:spTree>
    <p:extLst>
      <p:ext uri="{BB962C8B-B14F-4D97-AF65-F5344CB8AC3E}">
        <p14:creationId xmlns:p14="http://schemas.microsoft.com/office/powerpoint/2010/main" val="22542160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88419" y="548680"/>
            <a:ext cx="8229600" cy="1143000"/>
          </a:xfrm>
        </p:spPr>
        <p:txBody>
          <a:bodyPr/>
          <a:lstStyle/>
          <a:p>
            <a:pPr eaLnBrk="1" hangingPunct="1"/>
            <a:r>
              <a:rPr lang="en-GB" altLang="en-US" dirty="0" smtClean="0">
                <a:latin typeface="Comic Sans MS" pitchFamily="66" charset="0"/>
              </a:rPr>
              <a:t>Male Reproductive Organs</a:t>
            </a:r>
          </a:p>
        </p:txBody>
      </p:sp>
      <p:pic>
        <p:nvPicPr>
          <p:cNvPr id="9219" name="Picture 6" descr="File:Male anatomy blank.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62" y="1458821"/>
            <a:ext cx="4141787" cy="421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7"/>
          <p:cNvSpPr>
            <a:spLocks noChangeShapeType="1"/>
          </p:cNvSpPr>
          <p:nvPr/>
        </p:nvSpPr>
        <p:spPr bwMode="auto">
          <a:xfrm>
            <a:off x="1906588" y="2314575"/>
            <a:ext cx="2449388" cy="492125"/>
          </a:xfrm>
          <a:prstGeom prst="line">
            <a:avLst/>
          </a:prstGeom>
          <a:noFill/>
          <a:ln w="38100">
            <a:solidFill>
              <a:srgbClr val="0033CC"/>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9221" name="Text Box 8"/>
          <p:cNvSpPr txBox="1">
            <a:spLocks noChangeArrowheads="1"/>
          </p:cNvSpPr>
          <p:nvPr/>
        </p:nvSpPr>
        <p:spPr bwMode="auto">
          <a:xfrm>
            <a:off x="971550" y="2439988"/>
            <a:ext cx="117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2" name="Text Box 10"/>
          <p:cNvSpPr txBox="1">
            <a:spLocks noChangeArrowheads="1"/>
          </p:cNvSpPr>
          <p:nvPr/>
        </p:nvSpPr>
        <p:spPr bwMode="auto">
          <a:xfrm>
            <a:off x="948488" y="2073276"/>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bladder</a:t>
            </a:r>
          </a:p>
        </p:txBody>
      </p:sp>
      <p:sp>
        <p:nvSpPr>
          <p:cNvPr id="9223" name="Line 12"/>
          <p:cNvSpPr>
            <a:spLocks noChangeShapeType="1"/>
          </p:cNvSpPr>
          <p:nvPr/>
        </p:nvSpPr>
        <p:spPr bwMode="auto">
          <a:xfrm>
            <a:off x="1401763" y="4149080"/>
            <a:ext cx="1190294" cy="230064"/>
          </a:xfrm>
          <a:prstGeom prst="line">
            <a:avLst/>
          </a:prstGeom>
          <a:noFill/>
          <a:ln w="38100">
            <a:solidFill>
              <a:srgbClr val="0033CC"/>
            </a:solidFill>
            <a:round/>
            <a:headEnd type="none"/>
            <a:tailEnd type="arrow"/>
          </a:ln>
          <a:extLst>
            <a:ext uri="{909E8E84-426E-40DD-AFC4-6F175D3DCCD1}">
              <a14:hiddenFill xmlns:a14="http://schemas.microsoft.com/office/drawing/2010/main">
                <a:noFill/>
              </a14:hiddenFill>
            </a:ext>
          </a:extLst>
        </p:spPr>
        <p:txBody>
          <a:bodyPr/>
          <a:lstStyle/>
          <a:p>
            <a:endParaRPr lang="en-GB"/>
          </a:p>
        </p:txBody>
      </p:sp>
      <p:sp>
        <p:nvSpPr>
          <p:cNvPr id="9224" name="Text Box 13"/>
          <p:cNvSpPr txBox="1">
            <a:spLocks noChangeArrowheads="1"/>
          </p:cNvSpPr>
          <p:nvPr/>
        </p:nvSpPr>
        <p:spPr bwMode="auto">
          <a:xfrm>
            <a:off x="677026" y="3916101"/>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penis</a:t>
            </a:r>
          </a:p>
        </p:txBody>
      </p:sp>
      <p:sp>
        <p:nvSpPr>
          <p:cNvPr id="9226" name="Text Box 15"/>
          <p:cNvSpPr txBox="1">
            <a:spLocks noChangeArrowheads="1"/>
          </p:cNvSpPr>
          <p:nvPr/>
        </p:nvSpPr>
        <p:spPr bwMode="auto">
          <a:xfrm>
            <a:off x="215900" y="5318125"/>
            <a:ext cx="1185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t>scrotum</a:t>
            </a:r>
          </a:p>
        </p:txBody>
      </p:sp>
      <p:sp>
        <p:nvSpPr>
          <p:cNvPr id="9228" name="Text Box 17"/>
          <p:cNvSpPr txBox="1">
            <a:spLocks noChangeArrowheads="1"/>
          </p:cNvSpPr>
          <p:nvPr/>
        </p:nvSpPr>
        <p:spPr bwMode="auto">
          <a:xfrm>
            <a:off x="6653677" y="4681599"/>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testicle</a:t>
            </a:r>
          </a:p>
        </p:txBody>
      </p:sp>
      <p:sp>
        <p:nvSpPr>
          <p:cNvPr id="9230" name="Text Box 19"/>
          <p:cNvSpPr txBox="1">
            <a:spLocks noChangeArrowheads="1"/>
          </p:cNvSpPr>
          <p:nvPr/>
        </p:nvSpPr>
        <p:spPr bwMode="auto">
          <a:xfrm>
            <a:off x="7720013" y="2563813"/>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t>Sperm duct</a:t>
            </a:r>
          </a:p>
        </p:txBody>
      </p:sp>
      <p:sp>
        <p:nvSpPr>
          <p:cNvPr id="20" name="Line 12"/>
          <p:cNvSpPr>
            <a:spLocks noChangeShapeType="1"/>
          </p:cNvSpPr>
          <p:nvPr/>
        </p:nvSpPr>
        <p:spPr bwMode="auto">
          <a:xfrm flipH="1">
            <a:off x="3707904" y="4864956"/>
            <a:ext cx="3024336" cy="115032"/>
          </a:xfrm>
          <a:prstGeom prst="line">
            <a:avLst/>
          </a:prstGeom>
          <a:noFill/>
          <a:ln w="38100">
            <a:solidFill>
              <a:srgbClr val="0033CC"/>
            </a:solidFill>
            <a:round/>
            <a:headEnd type="none"/>
            <a:tailEnd type="arrow"/>
          </a:ln>
          <a:extLst>
            <a:ext uri="{909E8E84-426E-40DD-AFC4-6F175D3DCCD1}">
              <a14:hiddenFill xmlns:a14="http://schemas.microsoft.com/office/drawing/2010/main">
                <a:noFill/>
              </a14:hiddenFill>
            </a:ext>
          </a:extLst>
        </p:spPr>
        <p:txBody>
          <a:bodyPr/>
          <a:lstStyle/>
          <a:p>
            <a:endParaRPr lang="en-GB"/>
          </a:p>
        </p:txBody>
      </p:sp>
      <p:sp>
        <p:nvSpPr>
          <p:cNvPr id="21" name="Line 12"/>
          <p:cNvSpPr>
            <a:spLocks noChangeShapeType="1"/>
          </p:cNvSpPr>
          <p:nvPr/>
        </p:nvSpPr>
        <p:spPr bwMode="auto">
          <a:xfrm flipH="1">
            <a:off x="3923927" y="2806700"/>
            <a:ext cx="3888432" cy="1198363"/>
          </a:xfrm>
          <a:prstGeom prst="line">
            <a:avLst/>
          </a:prstGeom>
          <a:noFill/>
          <a:ln w="38100">
            <a:solidFill>
              <a:srgbClr val="0033CC"/>
            </a:solidFill>
            <a:round/>
            <a:headEnd type="none"/>
            <a:tailEnd type="arrow"/>
          </a:ln>
          <a:extLst>
            <a:ext uri="{909E8E84-426E-40DD-AFC4-6F175D3DCCD1}">
              <a14:hiddenFill xmlns:a14="http://schemas.microsoft.com/office/drawing/2010/main">
                <a:noFill/>
              </a14:hiddenFill>
            </a:ext>
          </a:extLst>
        </p:spPr>
        <p:txBody>
          <a:bodyPr/>
          <a:lstStyle/>
          <a:p>
            <a:endParaRPr lang="en-GB"/>
          </a:p>
        </p:txBody>
      </p:sp>
      <p:sp>
        <p:nvSpPr>
          <p:cNvPr id="22" name="Line 12"/>
          <p:cNvSpPr>
            <a:spLocks noChangeShapeType="1"/>
          </p:cNvSpPr>
          <p:nvPr/>
        </p:nvSpPr>
        <p:spPr bwMode="auto">
          <a:xfrm flipV="1">
            <a:off x="1187623" y="4979988"/>
            <a:ext cx="1404433" cy="492490"/>
          </a:xfrm>
          <a:prstGeom prst="line">
            <a:avLst/>
          </a:prstGeom>
          <a:noFill/>
          <a:ln w="38100">
            <a:solidFill>
              <a:srgbClr val="0033CC"/>
            </a:solidFill>
            <a:round/>
            <a:headEnd type="none"/>
            <a:tailEnd type="arrow"/>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435365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What is Contraception?</a:t>
            </a:r>
          </a:p>
        </p:txBody>
      </p:sp>
      <p:sp>
        <p:nvSpPr>
          <p:cNvPr id="3" name="Content Placeholder 2"/>
          <p:cNvSpPr>
            <a:spLocks noGrp="1"/>
          </p:cNvSpPr>
          <p:nvPr>
            <p:ph idx="1"/>
          </p:nvPr>
        </p:nvSpPr>
        <p:spPr/>
        <p:txBody>
          <a:bodyPr/>
          <a:lstStyle/>
          <a:p>
            <a:r>
              <a:rPr lang="en-GB" altLang="en-US" smtClean="0">
                <a:latin typeface="Comic Sans MS" pitchFamily="66" charset="0"/>
              </a:rPr>
              <a:t>The deliberate use of artificial methods to prevent pregnancy as a consequence of sexual intercourse.</a:t>
            </a:r>
            <a:endParaRPr lang="en-GB" altLang="en-US"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0C8B6E8-CA88-4AC1-A5AB-2A1D006FD1DC}" type="slidenum">
              <a:rPr lang="en-GB" altLang="en-US" sz="1400"/>
              <a:pPr>
                <a:spcBef>
                  <a:spcPct val="0"/>
                </a:spcBef>
                <a:buFontTx/>
                <a:buNone/>
              </a:pPr>
              <a:t>6</a:t>
            </a:fld>
            <a:endParaRPr lang="en-GB" altLang="en-US" sz="1400"/>
          </a:p>
        </p:txBody>
      </p:sp>
    </p:spTree>
    <p:extLst>
      <p:ext uri="{BB962C8B-B14F-4D97-AF65-F5344CB8AC3E}">
        <p14:creationId xmlns:p14="http://schemas.microsoft.com/office/powerpoint/2010/main" val="2087207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 Match Activity</a:t>
            </a:r>
            <a:endParaRPr lang="en-GB" dirty="0"/>
          </a:p>
        </p:txBody>
      </p:sp>
      <p:sp>
        <p:nvSpPr>
          <p:cNvPr id="3" name="Content Placeholder 2"/>
          <p:cNvSpPr>
            <a:spLocks noGrp="1"/>
          </p:cNvSpPr>
          <p:nvPr>
            <p:ph idx="1"/>
          </p:nvPr>
        </p:nvSpPr>
        <p:spPr/>
        <p:txBody>
          <a:bodyPr/>
          <a:lstStyle/>
          <a:p>
            <a:r>
              <a:rPr lang="en-GB" dirty="0" smtClean="0"/>
              <a:t>There are 15 different types of contraception, the aim of the game is to match the pictures with the names.</a:t>
            </a:r>
            <a:endParaRPr lang="en-GB" dirty="0"/>
          </a:p>
        </p:txBody>
      </p:sp>
    </p:spTree>
    <p:extLst>
      <p:ext uri="{BB962C8B-B14F-4D97-AF65-F5344CB8AC3E}">
        <p14:creationId xmlns:p14="http://schemas.microsoft.com/office/powerpoint/2010/main" val="248357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95052" y="692696"/>
            <a:ext cx="8229600" cy="1143000"/>
          </a:xfrm>
        </p:spPr>
        <p:txBody>
          <a:bodyPr/>
          <a:lstStyle/>
          <a:p>
            <a:r>
              <a:rPr lang="en-GB" altLang="en-US" dirty="0" smtClean="0"/>
              <a:t>Methods; Hormonal</a:t>
            </a:r>
          </a:p>
        </p:txBody>
      </p:sp>
      <p:sp>
        <p:nvSpPr>
          <p:cNvPr id="14339" name="Content Placeholder 7"/>
          <p:cNvSpPr>
            <a:spLocks noGrp="1"/>
          </p:cNvSpPr>
          <p:nvPr>
            <p:ph sz="half" idx="1"/>
          </p:nvPr>
        </p:nvSpPr>
        <p:spPr>
          <a:xfrm>
            <a:off x="457200" y="1972469"/>
            <a:ext cx="4038600" cy="4153695"/>
          </a:xfrm>
        </p:spPr>
        <p:txBody>
          <a:bodyPr/>
          <a:lstStyle/>
          <a:p>
            <a:r>
              <a:rPr lang="en-GB" altLang="en-US" dirty="0" smtClean="0"/>
              <a:t>Implant</a:t>
            </a:r>
          </a:p>
          <a:p>
            <a:r>
              <a:rPr lang="en-GB" altLang="en-US" dirty="0" smtClean="0"/>
              <a:t>Patch</a:t>
            </a:r>
          </a:p>
          <a:p>
            <a:r>
              <a:rPr lang="en-GB" altLang="en-US" dirty="0" smtClean="0"/>
              <a:t>Combined Pill</a:t>
            </a:r>
          </a:p>
          <a:p>
            <a:r>
              <a:rPr lang="en-GB" altLang="en-US" dirty="0" smtClean="0"/>
              <a:t>Progesterone only pill</a:t>
            </a:r>
          </a:p>
          <a:p>
            <a:r>
              <a:rPr lang="en-GB" altLang="en-US" dirty="0" smtClean="0"/>
              <a:t>Vaginal Ring</a:t>
            </a:r>
          </a:p>
          <a:p>
            <a:r>
              <a:rPr lang="en-GB" altLang="en-US" dirty="0" smtClean="0"/>
              <a:t>Injection</a:t>
            </a:r>
          </a:p>
          <a:p>
            <a:r>
              <a:rPr lang="en-GB" altLang="en-US" dirty="0" smtClean="0"/>
              <a:t>IUS</a:t>
            </a: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CC05895-45ED-4789-902B-55CD87083271}" type="slidenum">
              <a:rPr lang="en-GB" altLang="en-US" sz="1200">
                <a:solidFill>
                  <a:srgbClr val="898989"/>
                </a:solidFill>
              </a:rPr>
              <a:pPr>
                <a:spcBef>
                  <a:spcPct val="0"/>
                </a:spcBef>
                <a:buFontTx/>
                <a:buNone/>
              </a:pPr>
              <a:t>8</a:t>
            </a:fld>
            <a:endParaRPr lang="en-GB" altLang="en-US" sz="1200">
              <a:solidFill>
                <a:srgbClr val="898989"/>
              </a:solidFill>
            </a:endParaRPr>
          </a:p>
        </p:txBody>
      </p:sp>
      <p:pic>
        <p:nvPicPr>
          <p:cNvPr id="14341" name="Picture 15" descr="http://www.nhs.uk/Conditions/contraception-guide/PublishingImages/Contraception/vaginal-ring_171x200_CT3HC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614" y="1934658"/>
            <a:ext cx="10795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4"/>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4168" t="17142" r="15519" b="16191"/>
          <a:stretch/>
        </p:blipFill>
        <p:spPr>
          <a:xfrm>
            <a:off x="5772497" y="1696305"/>
            <a:ext cx="1394588" cy="1053689"/>
          </a:xfrm>
          <a:noFill/>
        </p:spPr>
      </p:pic>
      <p:pic>
        <p:nvPicPr>
          <p:cNvPr id="14343"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2003425"/>
            <a:ext cx="1244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2996952"/>
            <a:ext cx="1584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4073999"/>
            <a:ext cx="13700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25" y="4221163"/>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0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How Hormonal methods work;</a:t>
            </a:r>
          </a:p>
        </p:txBody>
      </p:sp>
      <p:sp>
        <p:nvSpPr>
          <p:cNvPr id="15363" name="Content Placeholder 2"/>
          <p:cNvSpPr>
            <a:spLocks noGrp="1"/>
          </p:cNvSpPr>
          <p:nvPr>
            <p:ph sz="half" idx="1"/>
          </p:nvPr>
        </p:nvSpPr>
        <p:spPr/>
        <p:txBody>
          <a:bodyPr/>
          <a:lstStyle/>
          <a:p>
            <a:endParaRPr lang="en-GB" altLang="en-US" smtClean="0"/>
          </a:p>
          <a:p>
            <a:r>
              <a:rPr lang="en-GB" altLang="en-US" smtClean="0"/>
              <a:t>Prevent Ovulation</a:t>
            </a:r>
          </a:p>
          <a:p>
            <a:r>
              <a:rPr lang="en-GB" altLang="en-US" smtClean="0"/>
              <a:t>Thins uterus lining</a:t>
            </a:r>
          </a:p>
          <a:p>
            <a:r>
              <a:rPr lang="en-GB" altLang="en-US" smtClean="0"/>
              <a:t>Thickens Mucus around Cervix</a:t>
            </a:r>
          </a:p>
        </p:txBody>
      </p:sp>
      <p:pic>
        <p:nvPicPr>
          <p:cNvPr id="1536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89138"/>
            <a:ext cx="4038600" cy="3324225"/>
          </a:xfrm>
          <a:noFill/>
        </p:spPr>
      </p:pic>
    </p:spTree>
    <p:extLst>
      <p:ext uri="{BB962C8B-B14F-4D97-AF65-F5344CB8AC3E}">
        <p14:creationId xmlns:p14="http://schemas.microsoft.com/office/powerpoint/2010/main" val="77022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2459</Words>
  <Application>Microsoft Office PowerPoint</Application>
  <PresentationFormat>On-screen Show (4:3)</PresentationFormat>
  <Paragraphs>213</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Contraception</vt:lpstr>
      <vt:lpstr>Groundrules</vt:lpstr>
      <vt:lpstr>Legal issues</vt:lpstr>
      <vt:lpstr>Female Reproductive Organs </vt:lpstr>
      <vt:lpstr>Male Reproductive Organs</vt:lpstr>
      <vt:lpstr>What is Contraception?</vt:lpstr>
      <vt:lpstr>Card Match Activity</vt:lpstr>
      <vt:lpstr>Methods; Hormonal</vt:lpstr>
      <vt:lpstr>How Hormonal methods work;</vt:lpstr>
      <vt:lpstr>100% ?</vt:lpstr>
      <vt:lpstr>Methods; Barrier</vt:lpstr>
      <vt:lpstr>Barrier Methods</vt:lpstr>
      <vt:lpstr>Methods; Other</vt:lpstr>
      <vt:lpstr>Double Dutch!</vt:lpstr>
      <vt:lpstr>They Say / I Say</vt:lpstr>
      <vt:lpstr>Suggested responses (1)</vt:lpstr>
      <vt:lpstr>Suggested responses (1)</vt:lpstr>
      <vt:lpstr>Quick Quiz</vt:lpstr>
      <vt:lpstr>Further support;</vt:lpstr>
      <vt:lpstr>Questions?</vt:lpstr>
    </vt:vector>
  </TitlesOfParts>
  <Company>Calderdale &amp; Huddersfield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Cordingley</dc:creator>
  <cp:lastModifiedBy>steven.searby</cp:lastModifiedBy>
  <cp:revision>31</cp:revision>
  <cp:lastPrinted>2021-03-02T10:41:33Z</cp:lastPrinted>
  <dcterms:created xsi:type="dcterms:W3CDTF">2015-11-06T12:16:49Z</dcterms:created>
  <dcterms:modified xsi:type="dcterms:W3CDTF">2021-03-09T15:14:13Z</dcterms:modified>
</cp:coreProperties>
</file>