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8" r:id="rId2"/>
    <p:sldId id="259" r:id="rId3"/>
    <p:sldId id="260" r:id="rId4"/>
    <p:sldId id="283" r:id="rId5"/>
    <p:sldId id="261" r:id="rId6"/>
    <p:sldId id="280" r:id="rId7"/>
    <p:sldId id="281" r:id="rId8"/>
    <p:sldId id="274" r:id="rId9"/>
    <p:sldId id="275" r:id="rId10"/>
    <p:sldId id="276" r:id="rId11"/>
    <p:sldId id="277" r:id="rId12"/>
    <p:sldId id="278" r:id="rId13"/>
    <p:sldId id="279" r:id="rId14"/>
    <p:sldId id="297" r:id="rId15"/>
    <p:sldId id="298" r:id="rId16"/>
    <p:sldId id="272" r:id="rId17"/>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69682" autoAdjust="0"/>
  </p:normalViewPr>
  <p:slideViewPr>
    <p:cSldViewPr>
      <p:cViewPr varScale="1">
        <p:scale>
          <a:sx n="74" d="100"/>
          <a:sy n="74" d="100"/>
        </p:scale>
        <p:origin x="95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D066A2E5-EFA5-4670-B98E-804BAE924681}" type="datetimeFigureOut">
              <a:rPr lang="en-GB" smtClean="0"/>
              <a:t>01/10/2024</a:t>
            </a:fld>
            <a:endParaRPr lang="en-GB"/>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82BDAA72-363B-4059-A7C5-D4865344D534}" type="slidenum">
              <a:rPr lang="en-GB" smtClean="0"/>
              <a:t>‹#›</a:t>
            </a:fld>
            <a:endParaRPr lang="en-GB"/>
          </a:p>
        </p:txBody>
      </p:sp>
    </p:spTree>
    <p:extLst>
      <p:ext uri="{BB962C8B-B14F-4D97-AF65-F5344CB8AC3E}">
        <p14:creationId xmlns:p14="http://schemas.microsoft.com/office/powerpoint/2010/main" val="4272355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53D1C04F-D6D2-4AAD-B7F7-83B12F5D4E7A}" type="datetimeFigureOut">
              <a:rPr lang="en-GB" smtClean="0"/>
              <a:pPr/>
              <a:t>01/10/2024</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C4FF50C0-5F67-42A3-B6F7-BBC9C3730F70}" type="slidenum">
              <a:rPr lang="en-GB" smtClean="0"/>
              <a:pPr/>
              <a:t>‹#›</a:t>
            </a:fld>
            <a:endParaRPr lang="en-GB"/>
          </a:p>
        </p:txBody>
      </p:sp>
    </p:spTree>
    <p:extLst>
      <p:ext uri="{BB962C8B-B14F-4D97-AF65-F5344CB8AC3E}">
        <p14:creationId xmlns:p14="http://schemas.microsoft.com/office/powerpoint/2010/main" val="3952285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Aims of this session cover;</a:t>
            </a:r>
            <a:r>
              <a:rPr lang="en-GB" baseline="0" dirty="0"/>
              <a:t> </a:t>
            </a:r>
          </a:p>
          <a:p>
            <a:endParaRPr lang="en-GB" baseline="0" dirty="0"/>
          </a:p>
          <a:p>
            <a:r>
              <a:rPr lang="en-GB" baseline="0" dirty="0"/>
              <a:t>KS3 elements;</a:t>
            </a:r>
          </a:p>
          <a:p>
            <a:pPr lvl="1"/>
            <a:endParaRPr lang="en-GB" baseline="0" dirty="0"/>
          </a:p>
          <a:p>
            <a:pPr lvl="1"/>
            <a:r>
              <a:rPr lang="en-GB" baseline="0" dirty="0"/>
              <a:t>R33; the risks related to unprotected sex</a:t>
            </a:r>
          </a:p>
          <a:p>
            <a:pPr lvl="1"/>
            <a:r>
              <a:rPr lang="en-GB" baseline="0" dirty="0"/>
              <a:t>H36; that certain infections can be spread through sexual activity and that barrier contraceptives offer some protection against certain sexually transmitted infections.</a:t>
            </a:r>
          </a:p>
          <a:p>
            <a:endParaRPr lang="en-GB" baseline="0" dirty="0"/>
          </a:p>
          <a:p>
            <a:pPr lvl="1"/>
            <a:r>
              <a:rPr lang="en-GB" baseline="0" dirty="0"/>
              <a:t>And contributes towards</a:t>
            </a:r>
          </a:p>
          <a:p>
            <a:pPr lvl="1"/>
            <a:endParaRPr lang="en-GB" baseline="0" dirty="0"/>
          </a:p>
          <a:p>
            <a:pPr lvl="1"/>
            <a:r>
              <a:rPr lang="en-GB" baseline="0" dirty="0"/>
              <a:t>H21; how to access health services when appropriate</a:t>
            </a:r>
          </a:p>
          <a:p>
            <a:endParaRPr lang="en-GB" baseline="0" dirty="0"/>
          </a:p>
          <a:p>
            <a:r>
              <a:rPr lang="en-GB" baseline="0" dirty="0"/>
              <a:t>KS4 Elements;</a:t>
            </a:r>
          </a:p>
          <a:p>
            <a:endParaRPr lang="en-GB" baseline="0" dirty="0"/>
          </a:p>
          <a:p>
            <a:pPr lvl="1"/>
            <a:r>
              <a:rPr lang="en-GB" baseline="0" dirty="0"/>
              <a:t>H27; about specific STIs, their treatment and how to reduce the risk of transmission</a:t>
            </a:r>
          </a:p>
          <a:p>
            <a:pPr lvl="1"/>
            <a:r>
              <a:rPr lang="en-GB" baseline="0" dirty="0"/>
              <a:t>H28; how to respond if someone has, or may have, an STI (including ways to access sexual health services)</a:t>
            </a:r>
          </a:p>
          <a:p>
            <a:pPr lvl="1"/>
            <a:r>
              <a:rPr lang="en-GB" baseline="0" dirty="0"/>
              <a:t>H29; to overcome barriers, (including embarrassment, myths and misconceptions) about sexual health and the use of sexual health services</a:t>
            </a:r>
          </a:p>
          <a:p>
            <a:endParaRPr lang="en-GB" dirty="0"/>
          </a:p>
        </p:txBody>
      </p:sp>
      <p:sp>
        <p:nvSpPr>
          <p:cNvPr id="4" name="Slide Number Placeholder 3"/>
          <p:cNvSpPr>
            <a:spLocks noGrp="1"/>
          </p:cNvSpPr>
          <p:nvPr>
            <p:ph type="sldNum" sz="quarter" idx="10"/>
          </p:nvPr>
        </p:nvSpPr>
        <p:spPr/>
        <p:txBody>
          <a:bodyPr/>
          <a:lstStyle/>
          <a:p>
            <a:fld id="{C4FF50C0-5F67-42A3-B6F7-BBC9C3730F70}" type="slidenum">
              <a:rPr lang="en-GB" smtClean="0"/>
              <a:pPr/>
              <a:t>3</a:t>
            </a:fld>
            <a:endParaRPr lang="en-GB"/>
          </a:p>
        </p:txBody>
      </p:sp>
    </p:spTree>
    <p:extLst>
      <p:ext uri="{BB962C8B-B14F-4D97-AF65-F5344CB8AC3E}">
        <p14:creationId xmlns:p14="http://schemas.microsoft.com/office/powerpoint/2010/main" val="10044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Consent slide is relatively brief but reinforce the need to have healthy and respectful relationships as a basis to exercise choice in relation to sexual behaviour and protecting against unintended consequences, such as STI’s. </a:t>
            </a:r>
            <a:r>
              <a:rPr lang="en-GB" baseline="0" dirty="0" err="1"/>
              <a:t>ie</a:t>
            </a:r>
            <a:r>
              <a:rPr lang="en-GB" baseline="0" dirty="0"/>
              <a:t> where relationships are non-consensual and unhealthy then people more likely to be at risk of STI’s through lack of control.</a:t>
            </a:r>
            <a:endParaRPr lang="en-GB" dirty="0"/>
          </a:p>
        </p:txBody>
      </p:sp>
      <p:sp>
        <p:nvSpPr>
          <p:cNvPr id="4" name="Slide Number Placeholder 3"/>
          <p:cNvSpPr>
            <a:spLocks noGrp="1"/>
          </p:cNvSpPr>
          <p:nvPr>
            <p:ph type="sldNum" sz="quarter" idx="10"/>
          </p:nvPr>
        </p:nvSpPr>
        <p:spPr/>
        <p:txBody>
          <a:bodyPr/>
          <a:lstStyle/>
          <a:p>
            <a:fld id="{C4FF50C0-5F67-42A3-B6F7-BBC9C3730F70}" type="slidenum">
              <a:rPr lang="en-GB" smtClean="0"/>
              <a:pPr/>
              <a:t>4</a:t>
            </a:fld>
            <a:endParaRPr lang="en-GB"/>
          </a:p>
        </p:txBody>
      </p:sp>
    </p:spTree>
    <p:extLst>
      <p:ext uri="{BB962C8B-B14F-4D97-AF65-F5344CB8AC3E}">
        <p14:creationId xmlns:p14="http://schemas.microsoft.com/office/powerpoint/2010/main" val="2875326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Simple read out to emphasise</a:t>
            </a:r>
            <a:r>
              <a:rPr lang="en-GB" baseline="0" dirty="0"/>
              <a:t> the number of infections possible, but only 2 account for approximately two thirds of all infections we find.</a:t>
            </a:r>
            <a:endParaRPr lang="en-GB" dirty="0"/>
          </a:p>
        </p:txBody>
      </p:sp>
      <p:sp>
        <p:nvSpPr>
          <p:cNvPr id="4" name="Slide Number Placeholder 3"/>
          <p:cNvSpPr>
            <a:spLocks noGrp="1"/>
          </p:cNvSpPr>
          <p:nvPr>
            <p:ph type="sldNum" sz="quarter" idx="10"/>
          </p:nvPr>
        </p:nvSpPr>
        <p:spPr/>
        <p:txBody>
          <a:bodyPr/>
          <a:lstStyle/>
          <a:p>
            <a:fld id="{C4FF50C0-5F67-42A3-B6F7-BBC9C3730F70}" type="slidenum">
              <a:rPr lang="en-GB" smtClean="0"/>
              <a:pPr/>
              <a:t>5</a:t>
            </a:fld>
            <a:endParaRPr lang="en-GB"/>
          </a:p>
        </p:txBody>
      </p:sp>
    </p:spTree>
    <p:extLst>
      <p:ext uri="{BB962C8B-B14F-4D97-AF65-F5344CB8AC3E}">
        <p14:creationId xmlns:p14="http://schemas.microsoft.com/office/powerpoint/2010/main" val="100183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Quiz to quickly gain understanding</a:t>
            </a:r>
            <a:r>
              <a:rPr lang="en-GB" baseline="0" dirty="0"/>
              <a:t> of pupil knowledge, usually works pretty well and people happy to participate as large group, but do have a paper quiz for people to complete if this route doesn’t work out.</a:t>
            </a:r>
            <a:endParaRPr lang="en-GB" dirty="0"/>
          </a:p>
        </p:txBody>
      </p:sp>
      <p:sp>
        <p:nvSpPr>
          <p:cNvPr id="4" name="Slide Number Placeholder 3"/>
          <p:cNvSpPr>
            <a:spLocks noGrp="1"/>
          </p:cNvSpPr>
          <p:nvPr>
            <p:ph type="sldNum" sz="quarter" idx="10"/>
          </p:nvPr>
        </p:nvSpPr>
        <p:spPr/>
        <p:txBody>
          <a:bodyPr/>
          <a:lstStyle/>
          <a:p>
            <a:fld id="{C4FF50C0-5F67-42A3-B6F7-BBC9C3730F70}" type="slidenum">
              <a:rPr lang="en-GB" smtClean="0"/>
              <a:pPr/>
              <a:t>7</a:t>
            </a:fld>
            <a:endParaRPr lang="en-GB"/>
          </a:p>
        </p:txBody>
      </p:sp>
    </p:spTree>
    <p:extLst>
      <p:ext uri="{BB962C8B-B14F-4D97-AF65-F5344CB8AC3E}">
        <p14:creationId xmlns:p14="http://schemas.microsoft.com/office/powerpoint/2010/main" val="418428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8EF9D8-6BCE-41EA-96D8-85E7A20C6A32}" type="slidenum">
              <a:rPr lang="en-GB" smtClean="0"/>
              <a:t>8</a:t>
            </a:fld>
            <a:endParaRPr lang="en-GB"/>
          </a:p>
        </p:txBody>
      </p:sp>
    </p:spTree>
    <p:extLst>
      <p:ext uri="{BB962C8B-B14F-4D97-AF65-F5344CB8AC3E}">
        <p14:creationId xmlns:p14="http://schemas.microsoft.com/office/powerpoint/2010/main" val="4014804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as a summary exercise to help embed learning by asking students to answer</a:t>
            </a:r>
            <a:r>
              <a:rPr lang="en-GB" baseline="0" dirty="0"/>
              <a:t> the statements in the same manner as first time. (</a:t>
            </a:r>
            <a:r>
              <a:rPr lang="en-GB" baseline="0" dirty="0" err="1"/>
              <a:t>ie</a:t>
            </a:r>
            <a:r>
              <a:rPr lang="en-GB" baseline="0" dirty="0"/>
              <a:t> hole either Red or green cards up depending on whether or not they think statements are true or false.</a:t>
            </a:r>
            <a:endParaRPr lang="en-GB" dirty="0"/>
          </a:p>
        </p:txBody>
      </p:sp>
      <p:sp>
        <p:nvSpPr>
          <p:cNvPr id="4" name="Slide Number Placeholder 3"/>
          <p:cNvSpPr>
            <a:spLocks noGrp="1"/>
          </p:cNvSpPr>
          <p:nvPr>
            <p:ph type="sldNum" sz="quarter" idx="10"/>
          </p:nvPr>
        </p:nvSpPr>
        <p:spPr/>
        <p:txBody>
          <a:bodyPr/>
          <a:lstStyle/>
          <a:p>
            <a:fld id="{C4FF50C0-5F67-42A3-B6F7-BBC9C3730F70}" type="slidenum">
              <a:rPr lang="en-GB" smtClean="0"/>
              <a:pPr/>
              <a:t>14</a:t>
            </a:fld>
            <a:endParaRPr lang="en-GB"/>
          </a:p>
        </p:txBody>
      </p:sp>
    </p:spTree>
    <p:extLst>
      <p:ext uri="{BB962C8B-B14F-4D97-AF65-F5344CB8AC3E}">
        <p14:creationId xmlns:p14="http://schemas.microsoft.com/office/powerpoint/2010/main" val="2834027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previous slide</a:t>
            </a:r>
          </a:p>
        </p:txBody>
      </p:sp>
      <p:sp>
        <p:nvSpPr>
          <p:cNvPr id="4" name="Slide Number Placeholder 3"/>
          <p:cNvSpPr>
            <a:spLocks noGrp="1"/>
          </p:cNvSpPr>
          <p:nvPr>
            <p:ph type="sldNum" sz="quarter" idx="10"/>
          </p:nvPr>
        </p:nvSpPr>
        <p:spPr/>
        <p:txBody>
          <a:bodyPr/>
          <a:lstStyle/>
          <a:p>
            <a:fld id="{C4FF50C0-5F67-42A3-B6F7-BBC9C3730F70}" type="slidenum">
              <a:rPr lang="en-GB" smtClean="0"/>
              <a:pPr/>
              <a:t>15</a:t>
            </a:fld>
            <a:endParaRPr lang="en-GB"/>
          </a:p>
        </p:txBody>
      </p:sp>
    </p:spTree>
    <p:extLst>
      <p:ext uri="{BB962C8B-B14F-4D97-AF65-F5344CB8AC3E}">
        <p14:creationId xmlns:p14="http://schemas.microsoft.com/office/powerpoint/2010/main" val="418428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local services are available to support anyone and as shown in</a:t>
            </a:r>
            <a:r>
              <a:rPr lang="en-GB" baseline="0" dirty="0"/>
              <a:t> the previous slide these are confidential, which means the only people who will have any information are those who are directly involved in your treatment. The only time confidentiality will be broken is if the clinician thinks someone is at risk of significant harm in which case they will speak to safeguarding </a:t>
            </a:r>
            <a:r>
              <a:rPr lang="en-GB" baseline="0"/>
              <a:t>colleagues within </a:t>
            </a:r>
            <a:r>
              <a:rPr lang="en-GB" baseline="0" dirty="0"/>
              <a:t>the service.</a:t>
            </a:r>
            <a:endParaRPr lang="en-GB" dirty="0"/>
          </a:p>
        </p:txBody>
      </p:sp>
      <p:sp>
        <p:nvSpPr>
          <p:cNvPr id="4" name="Slide Number Placeholder 3"/>
          <p:cNvSpPr>
            <a:spLocks noGrp="1"/>
          </p:cNvSpPr>
          <p:nvPr>
            <p:ph type="sldNum" sz="quarter" idx="10"/>
          </p:nvPr>
        </p:nvSpPr>
        <p:spPr/>
        <p:txBody>
          <a:bodyPr/>
          <a:lstStyle/>
          <a:p>
            <a:fld id="{C4FF50C0-5F67-42A3-B6F7-BBC9C3730F70}" type="slidenum">
              <a:rPr lang="en-GB" smtClean="0"/>
              <a:pPr/>
              <a:t>16</a:t>
            </a:fld>
            <a:endParaRPr lang="en-GB"/>
          </a:p>
        </p:txBody>
      </p:sp>
    </p:spTree>
    <p:extLst>
      <p:ext uri="{BB962C8B-B14F-4D97-AF65-F5344CB8AC3E}">
        <p14:creationId xmlns:p14="http://schemas.microsoft.com/office/powerpoint/2010/main" val="2631660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112C270-CDEB-4FE3-BB80-F13A4C0F6A0D}" type="datetimeFigureOut">
              <a:rPr lang="en-GB" smtClean="0"/>
              <a:pPr/>
              <a:t>01/10/2024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48681-EC48-47B2-AFA8-F069CFBEB84F}" type="slidenum">
              <a:rPr lang="en-GB" smtClean="0"/>
              <a:pPr/>
              <a:t>‹#›</a:t>
            </a:fld>
            <a:endParaRPr lang="en-GB"/>
          </a:p>
        </p:txBody>
      </p:sp>
    </p:spTree>
    <p:extLst>
      <p:ext uri="{BB962C8B-B14F-4D97-AF65-F5344CB8AC3E}">
        <p14:creationId xmlns:p14="http://schemas.microsoft.com/office/powerpoint/2010/main" val="3294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12C270-CDEB-4FE3-BB80-F13A4C0F6A0D}" type="datetimeFigureOut">
              <a:rPr lang="en-GB" smtClean="0"/>
              <a:pPr/>
              <a:t>01/10/2024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48681-EC48-47B2-AFA8-F069CFBEB84F}" type="slidenum">
              <a:rPr lang="en-GB" smtClean="0"/>
              <a:pPr/>
              <a:t>‹#›</a:t>
            </a:fld>
            <a:endParaRPr lang="en-GB"/>
          </a:p>
        </p:txBody>
      </p:sp>
    </p:spTree>
    <p:extLst>
      <p:ext uri="{BB962C8B-B14F-4D97-AF65-F5344CB8AC3E}">
        <p14:creationId xmlns:p14="http://schemas.microsoft.com/office/powerpoint/2010/main" val="36090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12C270-CDEB-4FE3-BB80-F13A4C0F6A0D}" type="datetimeFigureOut">
              <a:rPr lang="en-GB" smtClean="0"/>
              <a:pPr/>
              <a:t>01/10/2024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48681-EC48-47B2-AFA8-F069CFBEB84F}" type="slidenum">
              <a:rPr lang="en-GB" smtClean="0"/>
              <a:pPr/>
              <a:t>‹#›</a:t>
            </a:fld>
            <a:endParaRPr lang="en-GB"/>
          </a:p>
        </p:txBody>
      </p:sp>
    </p:spTree>
    <p:extLst>
      <p:ext uri="{BB962C8B-B14F-4D97-AF65-F5344CB8AC3E}">
        <p14:creationId xmlns:p14="http://schemas.microsoft.com/office/powerpoint/2010/main" val="117109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112C270-CDEB-4FE3-BB80-F13A4C0F6A0D}" type="datetimeFigureOut">
              <a:rPr lang="en-GB" smtClean="0"/>
              <a:pPr/>
              <a:t>01/10/2024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648681-EC48-47B2-AFA8-F069CFBEB84F}" type="slidenum">
              <a:rPr lang="en-GB" smtClean="0"/>
              <a:pPr/>
              <a:t>‹#›</a:t>
            </a:fld>
            <a:endParaRPr lang="en-GB"/>
          </a:p>
        </p:txBody>
      </p:sp>
    </p:spTree>
    <p:extLst>
      <p:ext uri="{BB962C8B-B14F-4D97-AF65-F5344CB8AC3E}">
        <p14:creationId xmlns:p14="http://schemas.microsoft.com/office/powerpoint/2010/main" val="4195217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112C270-CDEB-4FE3-BB80-F13A4C0F6A0D}" type="datetimeFigureOut">
              <a:rPr lang="en-GB" smtClean="0"/>
              <a:pPr/>
              <a:t>01/10/2024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648681-EC48-47B2-AFA8-F069CFBEB84F}" type="slidenum">
              <a:rPr lang="en-GB" smtClean="0"/>
              <a:pPr/>
              <a:t>‹#›</a:t>
            </a:fld>
            <a:endParaRPr lang="en-GB"/>
          </a:p>
        </p:txBody>
      </p:sp>
    </p:spTree>
    <p:extLst>
      <p:ext uri="{BB962C8B-B14F-4D97-AF65-F5344CB8AC3E}">
        <p14:creationId xmlns:p14="http://schemas.microsoft.com/office/powerpoint/2010/main" val="1527052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112C270-CDEB-4FE3-BB80-F13A4C0F6A0D}" type="datetimeFigureOut">
              <a:rPr lang="en-GB" smtClean="0"/>
              <a:pPr/>
              <a:t>01/10/2024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648681-EC48-47B2-AFA8-F069CFBEB84F}" type="slidenum">
              <a:rPr lang="en-GB" smtClean="0"/>
              <a:pPr/>
              <a:t>‹#›</a:t>
            </a:fld>
            <a:endParaRPr lang="en-GB"/>
          </a:p>
        </p:txBody>
      </p:sp>
    </p:spTree>
    <p:extLst>
      <p:ext uri="{BB962C8B-B14F-4D97-AF65-F5344CB8AC3E}">
        <p14:creationId xmlns:p14="http://schemas.microsoft.com/office/powerpoint/2010/main" val="1754639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2C270-CDEB-4FE3-BB80-F13A4C0F6A0D}" type="datetimeFigureOut">
              <a:rPr lang="en-GB" smtClean="0"/>
              <a:pPr/>
              <a:t>01/10/2024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648681-EC48-47B2-AFA8-F069CFBEB84F}" type="slidenum">
              <a:rPr lang="en-GB" smtClean="0"/>
              <a:pPr/>
              <a:t>‹#›</a:t>
            </a:fld>
            <a:endParaRPr lang="en-GB"/>
          </a:p>
        </p:txBody>
      </p:sp>
    </p:spTree>
    <p:extLst>
      <p:ext uri="{BB962C8B-B14F-4D97-AF65-F5344CB8AC3E}">
        <p14:creationId xmlns:p14="http://schemas.microsoft.com/office/powerpoint/2010/main" val="1108943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12C270-CDEB-4FE3-BB80-F13A4C0F6A0D}" type="datetimeFigureOut">
              <a:rPr lang="en-GB" smtClean="0"/>
              <a:pPr/>
              <a:t>01/10/2024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648681-EC48-47B2-AFA8-F069CFBEB84F}" type="slidenum">
              <a:rPr lang="en-GB" smtClean="0"/>
              <a:pPr/>
              <a:t>‹#›</a:t>
            </a:fld>
            <a:endParaRPr lang="en-GB"/>
          </a:p>
        </p:txBody>
      </p:sp>
    </p:spTree>
    <p:extLst>
      <p:ext uri="{BB962C8B-B14F-4D97-AF65-F5344CB8AC3E}">
        <p14:creationId xmlns:p14="http://schemas.microsoft.com/office/powerpoint/2010/main" val="309155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12C270-CDEB-4FE3-BB80-F13A4C0F6A0D}" type="datetimeFigureOut">
              <a:rPr lang="en-GB" smtClean="0"/>
              <a:pPr/>
              <a:t>01/10/2024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648681-EC48-47B2-AFA8-F069CFBEB84F}" type="slidenum">
              <a:rPr lang="en-GB" smtClean="0"/>
              <a:pPr/>
              <a:t>‹#›</a:t>
            </a:fld>
            <a:endParaRPr lang="en-GB"/>
          </a:p>
        </p:txBody>
      </p:sp>
    </p:spTree>
    <p:extLst>
      <p:ext uri="{BB962C8B-B14F-4D97-AF65-F5344CB8AC3E}">
        <p14:creationId xmlns:p14="http://schemas.microsoft.com/office/powerpoint/2010/main" val="2567997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371" y="1052736"/>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2348881"/>
            <a:ext cx="8229600" cy="35283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2C270-CDEB-4FE3-BB80-F13A4C0F6A0D}" type="datetimeFigureOut">
              <a:rPr lang="en-GB" smtClean="0"/>
              <a:pPr/>
              <a:t>01/10/2024</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48681-EC48-47B2-AFA8-F069CFBEB84F}" type="slidenum">
              <a:rPr lang="en-GB" smtClean="0"/>
              <a:pPr/>
              <a:t>‹#›</a:t>
            </a:fld>
            <a:endParaRPr lang="en-GB"/>
          </a:p>
        </p:txBody>
      </p:sp>
      <p:pic>
        <p:nvPicPr>
          <p:cNvPr id="7" name="Picture 1"/>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821" y="5949280"/>
            <a:ext cx="915670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457200" y="355601"/>
            <a:ext cx="1574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410200" y="319089"/>
            <a:ext cx="3276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1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onsentiseverything.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tmp"/></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sz="3600" dirty="0"/>
              <a:t>Sexually Transmitted Infections (STI’s);</a:t>
            </a:r>
            <a:br>
              <a:rPr lang="en-GB" dirty="0"/>
            </a:br>
            <a:r>
              <a:rPr lang="en-GB" sz="2800" dirty="0"/>
              <a:t>What you need to know.</a:t>
            </a:r>
          </a:p>
        </p:txBody>
      </p:sp>
      <p:sp>
        <p:nvSpPr>
          <p:cNvPr id="6" name="Subtitle 5"/>
          <p:cNvSpPr>
            <a:spLocks noGrp="1"/>
          </p:cNvSpPr>
          <p:nvPr>
            <p:ph type="subTitle" idx="1"/>
          </p:nvPr>
        </p:nvSpPr>
        <p:spPr/>
        <p:txBody>
          <a:bodyPr/>
          <a:lstStyle/>
          <a:p>
            <a:pPr lvl="0" eaLnBrk="1" fontAlgn="auto" hangingPunct="1">
              <a:spcAft>
                <a:spcPts val="0"/>
              </a:spcAft>
            </a:pPr>
            <a:r>
              <a:rPr lang="en-GB" sz="2400" kern="1200" dirty="0">
                <a:solidFill>
                  <a:prstClr val="black">
                    <a:tint val="75000"/>
                  </a:prstClr>
                </a:solidFill>
                <a:latin typeface="Calibri"/>
              </a:rPr>
              <a:t>Steve Searby</a:t>
            </a:r>
          </a:p>
          <a:p>
            <a:pPr lvl="0" eaLnBrk="1" fontAlgn="auto" hangingPunct="1">
              <a:spcAft>
                <a:spcPts val="0"/>
              </a:spcAft>
            </a:pPr>
            <a:r>
              <a:rPr lang="en-GB" sz="2400" kern="1200" dirty="0">
                <a:solidFill>
                  <a:prstClr val="black">
                    <a:tint val="75000"/>
                  </a:prstClr>
                </a:solidFill>
                <a:latin typeface="Calibri"/>
              </a:rPr>
              <a:t>Sexual Health Promotion Lead</a:t>
            </a:r>
          </a:p>
          <a:p>
            <a:endParaRPr lang="en-GB" dirty="0"/>
          </a:p>
        </p:txBody>
      </p:sp>
      <p:sp>
        <p:nvSpPr>
          <p:cNvPr id="4" name="Slide Number Placeholder 3"/>
          <p:cNvSpPr>
            <a:spLocks noGrp="1"/>
          </p:cNvSpPr>
          <p:nvPr>
            <p:ph type="sldNum" sz="quarter" idx="12"/>
          </p:nvPr>
        </p:nvSpPr>
        <p:spPr/>
        <p:txBody>
          <a:bodyPr/>
          <a:lstStyle/>
          <a:p>
            <a:pPr>
              <a:defRPr/>
            </a:pPr>
            <a:fld id="{9C31D3AD-1392-4D0B-81BF-A33831D0B0D6}" type="slidenum">
              <a:rPr lang="en-GB" smtClean="0">
                <a:solidFill>
                  <a:srgbClr val="000000"/>
                </a:solidFill>
              </a:rPr>
              <a:pPr>
                <a:defRPr/>
              </a:pPr>
              <a:t>1</a:t>
            </a:fld>
            <a:endParaRPr lang="en-GB" dirty="0">
              <a:solidFill>
                <a:srgbClr val="000000"/>
              </a:solidFill>
            </a:endParaRPr>
          </a:p>
        </p:txBody>
      </p:sp>
    </p:spTree>
    <p:extLst>
      <p:ext uri="{BB962C8B-B14F-4D97-AF65-F5344CB8AC3E}">
        <p14:creationId xmlns:p14="http://schemas.microsoft.com/office/powerpoint/2010/main" val="882368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51520" y="333375"/>
            <a:ext cx="8229600" cy="1143000"/>
          </a:xfrm>
        </p:spPr>
        <p:txBody>
          <a:bodyPr/>
          <a:lstStyle/>
          <a:p>
            <a:r>
              <a:rPr lang="en-GB" altLang="en-US" dirty="0"/>
              <a:t>HIV</a:t>
            </a:r>
          </a:p>
        </p:txBody>
      </p:sp>
      <p:sp>
        <p:nvSpPr>
          <p:cNvPr id="24580" name="Content Placeholder 3"/>
          <p:cNvSpPr>
            <a:spLocks noGrp="1"/>
          </p:cNvSpPr>
          <p:nvPr>
            <p:ph sz="half" idx="2"/>
          </p:nvPr>
        </p:nvSpPr>
        <p:spPr>
          <a:xfrm>
            <a:off x="4788024" y="2060848"/>
            <a:ext cx="4038600" cy="3961035"/>
          </a:xfrm>
        </p:spPr>
        <p:txBody>
          <a:bodyPr/>
          <a:lstStyle/>
          <a:p>
            <a:r>
              <a:rPr lang="en-GB" altLang="en-US" sz="2400" dirty="0"/>
              <a:t>Individuals may get flu like illness a few weeks after infection, which subsides.</a:t>
            </a:r>
          </a:p>
          <a:p>
            <a:r>
              <a:rPr lang="en-GB" altLang="en-US" sz="2400" dirty="0"/>
              <a:t>Treated &amp; well managed HIV infection poses very little risk of onward infection</a:t>
            </a:r>
            <a:r>
              <a:rPr lang="en-GB" altLang="en-US" sz="2400"/>
              <a:t>. </a:t>
            </a:r>
            <a:endParaRPr lang="en-GB" altLang="en-US" sz="2400" dirty="0"/>
          </a:p>
        </p:txBody>
      </p:sp>
      <p:pic>
        <p:nvPicPr>
          <p:cNvPr id="245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848519"/>
            <a:ext cx="1079500"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descr="A close-up of a sign&#10;&#10;Description automatically generated">
            <a:extLst>
              <a:ext uri="{FF2B5EF4-FFF2-40B4-BE49-F238E27FC236}">
                <a16:creationId xmlns:a16="http://schemas.microsoft.com/office/drawing/2014/main" id="{FC72F3FB-3F62-26DF-9B49-6924C3A77C9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17376" y="1363663"/>
            <a:ext cx="4565032" cy="4369872"/>
          </a:xfrm>
        </p:spPr>
      </p:pic>
    </p:spTree>
    <p:extLst>
      <p:ext uri="{BB962C8B-B14F-4D97-AF65-F5344CB8AC3E}">
        <p14:creationId xmlns:p14="http://schemas.microsoft.com/office/powerpoint/2010/main" val="2786360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02836" y="476672"/>
            <a:ext cx="8229600" cy="1143000"/>
          </a:xfrm>
        </p:spPr>
        <p:txBody>
          <a:bodyPr/>
          <a:lstStyle/>
          <a:p>
            <a:r>
              <a:rPr lang="en-GB" altLang="en-US" dirty="0"/>
              <a:t>Genital Herpes</a:t>
            </a:r>
          </a:p>
        </p:txBody>
      </p:sp>
      <p:sp>
        <p:nvSpPr>
          <p:cNvPr id="25604" name="Content Placeholder 3"/>
          <p:cNvSpPr>
            <a:spLocks noGrp="1"/>
          </p:cNvSpPr>
          <p:nvPr>
            <p:ph sz="half" idx="2"/>
          </p:nvPr>
        </p:nvSpPr>
        <p:spPr>
          <a:xfrm>
            <a:off x="4622800" y="2420888"/>
            <a:ext cx="4038600" cy="3412975"/>
          </a:xfrm>
        </p:spPr>
        <p:txBody>
          <a:bodyPr/>
          <a:lstStyle/>
          <a:p>
            <a:r>
              <a:rPr lang="en-GB" altLang="en-US" dirty="0"/>
              <a:t>Presentation of Genital Herpes very similar to “Cold Sore”</a:t>
            </a:r>
          </a:p>
          <a:p>
            <a:r>
              <a:rPr lang="en-GB" altLang="en-US" dirty="0"/>
              <a:t>Virus remain in body and recurrence varies but usually stop after 18-24months. </a:t>
            </a:r>
          </a:p>
        </p:txBody>
      </p:sp>
      <p:pic>
        <p:nvPicPr>
          <p:cNvPr id="25605" name="Picture 2"/>
          <p:cNvPicPr>
            <a:picLocks noChangeAspect="1" noChangeArrowheads="1"/>
          </p:cNvPicPr>
          <p:nvPr/>
        </p:nvPicPr>
        <p:blipFill>
          <a:blip r:embed="rId2">
            <a:extLst>
              <a:ext uri="{28A0092B-C50C-407E-A947-70E740481C1C}">
                <a14:useLocalDpi xmlns:a14="http://schemas.microsoft.com/office/drawing/2010/main" val="0"/>
              </a:ext>
            </a:extLst>
          </a:blip>
          <a:srcRect l="11383" t="20372" r="9641"/>
          <a:stretch>
            <a:fillRect/>
          </a:stretch>
        </p:blipFill>
        <p:spPr bwMode="auto">
          <a:xfrm>
            <a:off x="7308304" y="980728"/>
            <a:ext cx="113665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descr="A group of signs with text&#10;&#10;Description automatically generated">
            <a:extLst>
              <a:ext uri="{FF2B5EF4-FFF2-40B4-BE49-F238E27FC236}">
                <a16:creationId xmlns:a16="http://schemas.microsoft.com/office/drawing/2014/main" id="{1D8C348A-7EE0-E347-85BC-5D4F0DD227C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82600" y="1619672"/>
            <a:ext cx="4089400" cy="4126220"/>
          </a:xfrm>
        </p:spPr>
      </p:pic>
    </p:spTree>
    <p:extLst>
      <p:ext uri="{BB962C8B-B14F-4D97-AF65-F5344CB8AC3E}">
        <p14:creationId xmlns:p14="http://schemas.microsoft.com/office/powerpoint/2010/main" val="1920261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06083" y="548680"/>
            <a:ext cx="8229600" cy="1143000"/>
          </a:xfrm>
        </p:spPr>
        <p:txBody>
          <a:bodyPr/>
          <a:lstStyle/>
          <a:p>
            <a:r>
              <a:rPr lang="en-GB" altLang="en-US" dirty="0"/>
              <a:t>Genital Warts</a:t>
            </a:r>
          </a:p>
        </p:txBody>
      </p:sp>
      <p:sp>
        <p:nvSpPr>
          <p:cNvPr id="26628" name="Content Placeholder 3"/>
          <p:cNvSpPr>
            <a:spLocks noGrp="1"/>
          </p:cNvSpPr>
          <p:nvPr>
            <p:ph sz="half" idx="2"/>
          </p:nvPr>
        </p:nvSpPr>
        <p:spPr>
          <a:xfrm>
            <a:off x="4567238" y="2348880"/>
            <a:ext cx="4038600" cy="3312368"/>
          </a:xfrm>
        </p:spPr>
        <p:txBody>
          <a:bodyPr/>
          <a:lstStyle/>
          <a:p>
            <a:r>
              <a:rPr lang="en-GB" altLang="en-US" sz="2400" dirty="0"/>
              <a:t>For some genital warts will only appear once, but for many recurrence can occur.</a:t>
            </a:r>
          </a:p>
          <a:p>
            <a:r>
              <a:rPr lang="en-GB" altLang="en-US" sz="2400" dirty="0"/>
              <a:t>Warts can take up to 18months to develop after initial infection.</a:t>
            </a:r>
          </a:p>
        </p:txBody>
      </p:sp>
      <p:pic>
        <p:nvPicPr>
          <p:cNvPr id="2662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980728"/>
            <a:ext cx="100965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6" descr="A close-up of a sign&#10;&#10;Description automatically generated">
            <a:extLst>
              <a:ext uri="{FF2B5EF4-FFF2-40B4-BE49-F238E27FC236}">
                <a16:creationId xmlns:a16="http://schemas.microsoft.com/office/drawing/2014/main" id="{F822E26E-C778-FE97-D9C6-26E88D955E2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06082" y="1691679"/>
            <a:ext cx="4161155" cy="4239563"/>
          </a:xfrm>
        </p:spPr>
      </p:pic>
    </p:spTree>
    <p:extLst>
      <p:ext uri="{BB962C8B-B14F-4D97-AF65-F5344CB8AC3E}">
        <p14:creationId xmlns:p14="http://schemas.microsoft.com/office/powerpoint/2010/main" val="1992443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43673" y="696913"/>
            <a:ext cx="8229600" cy="1143000"/>
          </a:xfrm>
        </p:spPr>
        <p:txBody>
          <a:bodyPr/>
          <a:lstStyle/>
          <a:p>
            <a:r>
              <a:rPr lang="en-GB" altLang="en-US" dirty="0"/>
              <a:t>Pubic Lice</a:t>
            </a:r>
          </a:p>
        </p:txBody>
      </p:sp>
      <p:pic>
        <p:nvPicPr>
          <p:cNvPr id="27651" name="Content Placeholder 4" descr="Screen Clippin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95288" y="1773238"/>
            <a:ext cx="4157662" cy="4103687"/>
          </a:xfrm>
        </p:spPr>
      </p:pic>
      <p:sp>
        <p:nvSpPr>
          <p:cNvPr id="27652" name="Content Placeholder 3"/>
          <p:cNvSpPr>
            <a:spLocks noGrp="1"/>
          </p:cNvSpPr>
          <p:nvPr>
            <p:ph sz="half" idx="2"/>
          </p:nvPr>
        </p:nvSpPr>
        <p:spPr>
          <a:xfrm>
            <a:off x="4643438" y="2276872"/>
            <a:ext cx="4038600" cy="3528616"/>
          </a:xfrm>
        </p:spPr>
        <p:txBody>
          <a:bodyPr/>
          <a:lstStyle/>
          <a:p>
            <a:r>
              <a:rPr lang="en-GB" altLang="en-US" sz="2400" dirty="0"/>
              <a:t>Pubic Lice can live in any body hair except hair on head.</a:t>
            </a:r>
          </a:p>
          <a:p>
            <a:r>
              <a:rPr lang="en-GB" altLang="en-US" sz="2400" dirty="0"/>
              <a:t>Can be treated through shampoos / lotions bought from Pharmacies. </a:t>
            </a:r>
            <a:r>
              <a:rPr lang="en-GB" altLang="en-US" sz="2000" dirty="0"/>
              <a:t>(note; Head Lice treatment does not work!)</a:t>
            </a:r>
          </a:p>
        </p:txBody>
      </p:sp>
      <p:pic>
        <p:nvPicPr>
          <p:cNvPr id="276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549" y="980728"/>
            <a:ext cx="1317625"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30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normAutofit fontScale="90000"/>
          </a:bodyPr>
          <a:lstStyle/>
          <a:p>
            <a:pPr>
              <a:spcAft>
                <a:spcPts val="600"/>
              </a:spcAft>
            </a:pPr>
            <a:r>
              <a:rPr lang="en-GB" dirty="0"/>
              <a:t>Quick Quiz</a:t>
            </a:r>
            <a:br>
              <a:rPr lang="en-GB" sz="1600" dirty="0"/>
            </a:br>
            <a:br>
              <a:rPr lang="en-GB" sz="2800" dirty="0"/>
            </a:br>
            <a:r>
              <a:rPr lang="en-GB" sz="4000" dirty="0"/>
              <a:t>All statements are True or False</a:t>
            </a:r>
          </a:p>
        </p:txBody>
      </p:sp>
      <p:sp>
        <p:nvSpPr>
          <p:cNvPr id="3" name="Content Placeholder 2"/>
          <p:cNvSpPr>
            <a:spLocks noGrp="1"/>
          </p:cNvSpPr>
          <p:nvPr>
            <p:ph idx="1"/>
          </p:nvPr>
        </p:nvSpPr>
        <p:spPr/>
        <p:txBody>
          <a:bodyPr>
            <a:normAutofit/>
          </a:bodyPr>
          <a:lstStyle/>
          <a:p>
            <a:r>
              <a:rPr lang="en-GB" dirty="0"/>
              <a:t>There are over 450,000 STI diagnosed each year in the UK.</a:t>
            </a:r>
          </a:p>
          <a:p>
            <a:r>
              <a:rPr lang="en-GB" dirty="0"/>
              <a:t>You can always tell if you or someone else has an STI.</a:t>
            </a:r>
          </a:p>
          <a:p>
            <a:r>
              <a:rPr lang="en-GB" dirty="0"/>
              <a:t>Some STI’s can have serious consequences, and even leave you unable to have children.</a:t>
            </a:r>
          </a:p>
        </p:txBody>
      </p:sp>
    </p:spTree>
    <p:extLst>
      <p:ext uri="{BB962C8B-B14F-4D97-AF65-F5344CB8AC3E}">
        <p14:creationId xmlns:p14="http://schemas.microsoft.com/office/powerpoint/2010/main" val="388880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Quick Quiz</a:t>
            </a:r>
          </a:p>
        </p:txBody>
      </p:sp>
      <p:sp>
        <p:nvSpPr>
          <p:cNvPr id="3" name="Content Placeholder 2"/>
          <p:cNvSpPr>
            <a:spLocks noGrp="1"/>
          </p:cNvSpPr>
          <p:nvPr>
            <p:ph idx="1"/>
          </p:nvPr>
        </p:nvSpPr>
        <p:spPr/>
        <p:txBody>
          <a:bodyPr>
            <a:normAutofit lnSpcReduction="10000"/>
          </a:bodyPr>
          <a:lstStyle/>
          <a:p>
            <a:r>
              <a:rPr lang="en-GB" dirty="0"/>
              <a:t>You can get some STI’s just by having skin to skin contact.</a:t>
            </a:r>
          </a:p>
          <a:p>
            <a:r>
              <a:rPr lang="en-GB" dirty="0"/>
              <a:t>Not all STI’s can be cured.</a:t>
            </a:r>
          </a:p>
          <a:p>
            <a:r>
              <a:rPr lang="en-GB" dirty="0"/>
              <a:t>Condoms offer good protection against common STI’s</a:t>
            </a:r>
          </a:p>
          <a:p>
            <a:r>
              <a:rPr lang="en-GB" dirty="0"/>
              <a:t>You can access Sexual health Services confidentially </a:t>
            </a:r>
            <a:r>
              <a:rPr lang="en-GB" b="1" dirty="0"/>
              <a:t>even</a:t>
            </a:r>
            <a:r>
              <a:rPr lang="en-GB" dirty="0"/>
              <a:t> if you are under 16.</a:t>
            </a:r>
          </a:p>
          <a:p>
            <a:endParaRPr lang="en-GB" dirty="0"/>
          </a:p>
        </p:txBody>
      </p:sp>
    </p:spTree>
    <p:extLst>
      <p:ext uri="{BB962C8B-B14F-4D97-AF65-F5344CB8AC3E}">
        <p14:creationId xmlns:p14="http://schemas.microsoft.com/office/powerpoint/2010/main" val="56019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Further support;</a:t>
            </a:r>
          </a:p>
        </p:txBody>
      </p:sp>
      <p:sp>
        <p:nvSpPr>
          <p:cNvPr id="7" name="Content Placeholder 6"/>
          <p:cNvSpPr>
            <a:spLocks noGrp="1"/>
          </p:cNvSpPr>
          <p:nvPr>
            <p:ph idx="1"/>
          </p:nvPr>
        </p:nvSpPr>
        <p:spPr/>
        <p:txBody>
          <a:bodyPr>
            <a:normAutofit lnSpcReduction="10000"/>
          </a:bodyPr>
          <a:lstStyle/>
          <a:p>
            <a:r>
              <a:rPr lang="en-GB" dirty="0"/>
              <a:t>Services available;</a:t>
            </a:r>
          </a:p>
          <a:p>
            <a:pPr lvl="1"/>
            <a:r>
              <a:rPr lang="en-GB" dirty="0"/>
              <a:t>Sexual Health Service; Tel; 01422 261370</a:t>
            </a:r>
          </a:p>
          <a:p>
            <a:pPr lvl="1"/>
            <a:endParaRPr lang="en-GB" dirty="0"/>
          </a:p>
          <a:p>
            <a:r>
              <a:rPr lang="en-GB" dirty="0"/>
              <a:t>Home community based services;</a:t>
            </a:r>
          </a:p>
          <a:p>
            <a:pPr lvl="1"/>
            <a:r>
              <a:rPr lang="en-GB" dirty="0"/>
              <a:t>Type “Calderdale sexual health” in to any internet search engine to access information on local services.</a:t>
            </a:r>
          </a:p>
          <a:p>
            <a:pPr lvl="1"/>
            <a:endParaRPr lang="en-GB" u="sng" dirty="0"/>
          </a:p>
          <a:p>
            <a:pPr lvl="2"/>
            <a:endParaRPr lang="en-GB" sz="800" dirty="0"/>
          </a:p>
          <a:p>
            <a:pPr lvl="1"/>
            <a:endParaRPr lang="en-GB" dirty="0"/>
          </a:p>
        </p:txBody>
      </p:sp>
      <p:sp>
        <p:nvSpPr>
          <p:cNvPr id="5" name="Slide Number Placeholder 4"/>
          <p:cNvSpPr>
            <a:spLocks noGrp="1"/>
          </p:cNvSpPr>
          <p:nvPr>
            <p:ph type="sldNum" sz="quarter" idx="12"/>
          </p:nvPr>
        </p:nvSpPr>
        <p:spPr/>
        <p:txBody>
          <a:bodyPr/>
          <a:lstStyle/>
          <a:p>
            <a:pPr>
              <a:defRPr/>
            </a:pPr>
            <a:fld id="{DBC2ECAF-C318-4A3B-8FA9-F1A50FDE6A78}" type="slidenum">
              <a:rPr lang="en-GB" smtClean="0">
                <a:solidFill>
                  <a:srgbClr val="000000"/>
                </a:solidFill>
              </a:rPr>
              <a:pPr>
                <a:defRPr/>
              </a:pPr>
              <a:t>16</a:t>
            </a:fld>
            <a:endParaRPr lang="en-GB" dirty="0">
              <a:solidFill>
                <a:srgbClr val="000000"/>
              </a:solidFill>
            </a:endParaRPr>
          </a:p>
        </p:txBody>
      </p:sp>
    </p:spTree>
    <p:extLst>
      <p:ext uri="{BB962C8B-B14F-4D97-AF65-F5344CB8AC3E}">
        <p14:creationId xmlns:p14="http://schemas.microsoft.com/office/powerpoint/2010/main" val="2488494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a:t>Groundrules</a:t>
            </a:r>
          </a:p>
        </p:txBody>
      </p:sp>
      <p:sp>
        <p:nvSpPr>
          <p:cNvPr id="4099" name="Content Placeholder 2"/>
          <p:cNvSpPr>
            <a:spLocks noGrp="1"/>
          </p:cNvSpPr>
          <p:nvPr>
            <p:ph idx="1"/>
          </p:nvPr>
        </p:nvSpPr>
        <p:spPr/>
        <p:txBody>
          <a:bodyPr>
            <a:normAutofit fontScale="92500"/>
          </a:bodyPr>
          <a:lstStyle/>
          <a:p>
            <a:pPr>
              <a:lnSpc>
                <a:spcPct val="90000"/>
              </a:lnSpc>
            </a:pPr>
            <a:r>
              <a:rPr lang="en-GB" altLang="en-US" sz="2600">
                <a:latin typeface="Comic Sans MS" pitchFamily="66" charset="0"/>
              </a:rPr>
              <a:t>We will neither ask nor answer any personal questions.</a:t>
            </a:r>
          </a:p>
          <a:p>
            <a:pPr>
              <a:lnSpc>
                <a:spcPct val="90000"/>
              </a:lnSpc>
            </a:pPr>
            <a:r>
              <a:rPr lang="en-GB" altLang="en-US" sz="2600">
                <a:latin typeface="Comic Sans MS" pitchFamily="66" charset="0"/>
              </a:rPr>
              <a:t>We will respect each other and not laugh at each others questions.</a:t>
            </a:r>
          </a:p>
          <a:p>
            <a:pPr>
              <a:lnSpc>
                <a:spcPct val="90000"/>
              </a:lnSpc>
            </a:pPr>
            <a:r>
              <a:rPr lang="en-GB" altLang="en-US" sz="2600">
                <a:latin typeface="Comic Sans MS" pitchFamily="66" charset="0"/>
              </a:rPr>
              <a:t>We will not discuss anything that we want to be kept confidential.</a:t>
            </a:r>
          </a:p>
          <a:p>
            <a:pPr>
              <a:lnSpc>
                <a:spcPct val="90000"/>
              </a:lnSpc>
            </a:pPr>
            <a:r>
              <a:rPr lang="en-GB" altLang="en-US" sz="2600">
                <a:latin typeface="Comic Sans MS" pitchFamily="66" charset="0"/>
              </a:rPr>
              <a:t>We can pass or opt out if something makes us feel uncomfortable.</a:t>
            </a:r>
          </a:p>
          <a:p>
            <a:r>
              <a:rPr lang="en-GB" altLang="en-US" sz="2600">
                <a:latin typeface="Comic Sans MS" pitchFamily="66" charset="0"/>
              </a:rPr>
              <a:t>Only correct names for parts of the body to be used</a:t>
            </a:r>
            <a:endParaRPr lang="en-GB" altLang="en-US" sz="2600"/>
          </a:p>
        </p:txBody>
      </p:sp>
      <p:sp>
        <p:nvSpPr>
          <p:cNvPr id="4100"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fld id="{75961CD4-508A-4AB1-AEDE-BC832A8A3857}" type="slidenum">
              <a:rPr lang="en-GB" altLang="en-US" sz="1400" smtClean="0">
                <a:solidFill>
                  <a:srgbClr val="000000"/>
                </a:solidFill>
              </a:rPr>
              <a:pPr eaLnBrk="1" hangingPunct="1">
                <a:spcBef>
                  <a:spcPct val="0"/>
                </a:spcBef>
                <a:buFontTx/>
                <a:buNone/>
                <a:defRPr/>
              </a:pPr>
              <a:t>2</a:t>
            </a:fld>
            <a:endParaRPr lang="en-GB" altLang="en-US" sz="1400">
              <a:solidFill>
                <a:srgbClr val="000000"/>
              </a:solidFill>
            </a:endParaRPr>
          </a:p>
        </p:txBody>
      </p:sp>
    </p:spTree>
    <p:extLst>
      <p:ext uri="{BB962C8B-B14F-4D97-AF65-F5344CB8AC3E}">
        <p14:creationId xmlns:p14="http://schemas.microsoft.com/office/powerpoint/2010/main" val="925759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	</a:t>
            </a:r>
          </a:p>
        </p:txBody>
      </p:sp>
      <p:sp>
        <p:nvSpPr>
          <p:cNvPr id="3" name="Content Placeholder 2"/>
          <p:cNvSpPr>
            <a:spLocks noGrp="1"/>
          </p:cNvSpPr>
          <p:nvPr>
            <p:ph idx="1"/>
          </p:nvPr>
        </p:nvSpPr>
        <p:spPr/>
        <p:txBody>
          <a:bodyPr/>
          <a:lstStyle/>
          <a:p>
            <a:r>
              <a:rPr lang="en-GB" dirty="0"/>
              <a:t>By the end of todays lesson you will;</a:t>
            </a:r>
          </a:p>
          <a:p>
            <a:pPr lvl="1"/>
            <a:r>
              <a:rPr lang="en-GB" dirty="0"/>
              <a:t>Understand different types of Sexually Transmitted Infections.</a:t>
            </a:r>
          </a:p>
          <a:p>
            <a:pPr lvl="1"/>
            <a:r>
              <a:rPr lang="en-GB" dirty="0"/>
              <a:t>Understand how they are passed from one person to another, and how this can be prevented.</a:t>
            </a:r>
          </a:p>
          <a:p>
            <a:pPr lvl="1"/>
            <a:r>
              <a:rPr lang="en-GB" dirty="0"/>
              <a:t>Know where to go for help and information.</a:t>
            </a:r>
          </a:p>
        </p:txBody>
      </p:sp>
      <p:sp>
        <p:nvSpPr>
          <p:cNvPr id="4" name="Slide Number Placeholder 3"/>
          <p:cNvSpPr>
            <a:spLocks noGrp="1"/>
          </p:cNvSpPr>
          <p:nvPr>
            <p:ph type="sldNum" sz="quarter" idx="12"/>
          </p:nvPr>
        </p:nvSpPr>
        <p:spPr/>
        <p:txBody>
          <a:bodyPr/>
          <a:lstStyle/>
          <a:p>
            <a:pPr>
              <a:defRPr/>
            </a:pPr>
            <a:fld id="{9C31D3AD-1392-4D0B-81BF-A33831D0B0D6}" type="slidenum">
              <a:rPr lang="en-GB" smtClean="0">
                <a:solidFill>
                  <a:srgbClr val="000000"/>
                </a:solidFill>
              </a:rPr>
              <a:pPr>
                <a:defRPr/>
              </a:pPr>
              <a:t>3</a:t>
            </a:fld>
            <a:endParaRPr lang="en-GB" dirty="0">
              <a:solidFill>
                <a:srgbClr val="000000"/>
              </a:solidFill>
            </a:endParaRPr>
          </a:p>
        </p:txBody>
      </p:sp>
    </p:spTree>
    <p:extLst>
      <p:ext uri="{BB962C8B-B14F-4D97-AF65-F5344CB8AC3E}">
        <p14:creationId xmlns:p14="http://schemas.microsoft.com/office/powerpoint/2010/main" val="2785245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Quick word about consent!</a:t>
            </a:r>
          </a:p>
        </p:txBody>
      </p:sp>
      <p:sp>
        <p:nvSpPr>
          <p:cNvPr id="3" name="Content Placeholder 2"/>
          <p:cNvSpPr>
            <a:spLocks noGrp="1"/>
          </p:cNvSpPr>
          <p:nvPr>
            <p:ph idx="1"/>
          </p:nvPr>
        </p:nvSpPr>
        <p:spPr/>
        <p:txBody>
          <a:bodyPr/>
          <a:lstStyle/>
          <a:p>
            <a:r>
              <a:rPr lang="en-GB" dirty="0"/>
              <a:t>Age of Consent is 16, so any sex under 16 is unlawful.</a:t>
            </a:r>
          </a:p>
          <a:p>
            <a:endParaRPr lang="en-GB" dirty="0"/>
          </a:p>
          <a:p>
            <a:r>
              <a:rPr lang="en-GB" dirty="0"/>
              <a:t>Consent needs to be given each and every time sexual activity occurs between individuals. </a:t>
            </a:r>
            <a:r>
              <a:rPr lang="en-GB" dirty="0">
                <a:hlinkClick r:id="rId3"/>
              </a:rPr>
              <a:t>Consent</a:t>
            </a:r>
            <a:endParaRPr lang="en-GB" dirty="0"/>
          </a:p>
          <a:p>
            <a:endParaRPr lang="en-GB" dirty="0"/>
          </a:p>
        </p:txBody>
      </p:sp>
    </p:spTree>
    <p:extLst>
      <p:ext uri="{BB962C8B-B14F-4D97-AF65-F5344CB8AC3E}">
        <p14:creationId xmlns:p14="http://schemas.microsoft.com/office/powerpoint/2010/main" val="2738762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they.</a:t>
            </a:r>
          </a:p>
        </p:txBody>
      </p:sp>
      <p:sp>
        <p:nvSpPr>
          <p:cNvPr id="3" name="Content Placeholder 2"/>
          <p:cNvSpPr>
            <a:spLocks noGrp="1"/>
          </p:cNvSpPr>
          <p:nvPr>
            <p:ph idx="1"/>
          </p:nvPr>
        </p:nvSpPr>
        <p:spPr/>
        <p:txBody>
          <a:bodyPr/>
          <a:lstStyle/>
          <a:p>
            <a:r>
              <a:rPr lang="en-GB" dirty="0"/>
              <a:t>Sexually transmitted infections (STIs) are infections that are spread primarily through person-to-person sexual contact. There are more than 30 different sexually transmissible bacteria, viruses and parasites.</a:t>
            </a:r>
          </a:p>
          <a:p>
            <a:pPr marL="0" indent="0">
              <a:buNone/>
            </a:pPr>
            <a:r>
              <a:rPr lang="en-GB" sz="2400" dirty="0"/>
              <a:t>	(World Health Organisation)</a:t>
            </a:r>
          </a:p>
        </p:txBody>
      </p:sp>
      <p:sp>
        <p:nvSpPr>
          <p:cNvPr id="4" name="Slide Number Placeholder 3"/>
          <p:cNvSpPr>
            <a:spLocks noGrp="1"/>
          </p:cNvSpPr>
          <p:nvPr>
            <p:ph type="sldNum" sz="quarter" idx="12"/>
          </p:nvPr>
        </p:nvSpPr>
        <p:spPr/>
        <p:txBody>
          <a:bodyPr/>
          <a:lstStyle/>
          <a:p>
            <a:pPr>
              <a:defRPr/>
            </a:pPr>
            <a:fld id="{9C31D3AD-1392-4D0B-81BF-A33831D0B0D6}" type="slidenum">
              <a:rPr lang="en-GB" smtClean="0">
                <a:solidFill>
                  <a:srgbClr val="000000"/>
                </a:solidFill>
              </a:rPr>
              <a:pPr>
                <a:defRPr/>
              </a:pPr>
              <a:t>5</a:t>
            </a:fld>
            <a:endParaRPr lang="en-GB" dirty="0">
              <a:solidFill>
                <a:srgbClr val="000000"/>
              </a:solidFill>
            </a:endParaRPr>
          </a:p>
        </p:txBody>
      </p:sp>
    </p:spTree>
    <p:extLst>
      <p:ext uri="{BB962C8B-B14F-4D97-AF65-F5344CB8AC3E}">
        <p14:creationId xmlns:p14="http://schemas.microsoft.com/office/powerpoint/2010/main" val="751685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normAutofit fontScale="90000"/>
          </a:bodyPr>
          <a:lstStyle/>
          <a:p>
            <a:pPr>
              <a:spcAft>
                <a:spcPts val="600"/>
              </a:spcAft>
            </a:pPr>
            <a:r>
              <a:rPr lang="en-GB" dirty="0"/>
              <a:t>Quick Quiz</a:t>
            </a:r>
            <a:br>
              <a:rPr lang="en-GB" sz="1600" dirty="0"/>
            </a:br>
            <a:br>
              <a:rPr lang="en-GB" sz="2800" dirty="0"/>
            </a:br>
            <a:r>
              <a:rPr lang="en-GB" sz="4000" dirty="0"/>
              <a:t>All statements are True or False</a:t>
            </a:r>
          </a:p>
        </p:txBody>
      </p:sp>
      <p:sp>
        <p:nvSpPr>
          <p:cNvPr id="3" name="Content Placeholder 2"/>
          <p:cNvSpPr>
            <a:spLocks noGrp="1"/>
          </p:cNvSpPr>
          <p:nvPr>
            <p:ph idx="1"/>
          </p:nvPr>
        </p:nvSpPr>
        <p:spPr/>
        <p:txBody>
          <a:bodyPr>
            <a:normAutofit/>
          </a:bodyPr>
          <a:lstStyle/>
          <a:p>
            <a:r>
              <a:rPr lang="en-GB" dirty="0"/>
              <a:t>There are over 450,000 STI diagnosed each year in the UK.</a:t>
            </a:r>
          </a:p>
          <a:p>
            <a:r>
              <a:rPr lang="en-GB" dirty="0"/>
              <a:t>You can always tell if you or someone else has an STI.</a:t>
            </a:r>
          </a:p>
          <a:p>
            <a:r>
              <a:rPr lang="en-GB" dirty="0"/>
              <a:t>Some STI’s can have serious consequences and leave you unable to have children.</a:t>
            </a:r>
          </a:p>
        </p:txBody>
      </p:sp>
    </p:spTree>
    <p:extLst>
      <p:ext uri="{BB962C8B-B14F-4D97-AF65-F5344CB8AC3E}">
        <p14:creationId xmlns:p14="http://schemas.microsoft.com/office/powerpoint/2010/main" val="233500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Quick Quiz</a:t>
            </a:r>
          </a:p>
        </p:txBody>
      </p:sp>
      <p:sp>
        <p:nvSpPr>
          <p:cNvPr id="3" name="Content Placeholder 2"/>
          <p:cNvSpPr>
            <a:spLocks noGrp="1"/>
          </p:cNvSpPr>
          <p:nvPr>
            <p:ph idx="1"/>
          </p:nvPr>
        </p:nvSpPr>
        <p:spPr/>
        <p:txBody>
          <a:bodyPr>
            <a:normAutofit lnSpcReduction="10000"/>
          </a:bodyPr>
          <a:lstStyle/>
          <a:p>
            <a:r>
              <a:rPr lang="en-GB" dirty="0"/>
              <a:t>You can get some STI’s just by having skin to skin contact.</a:t>
            </a:r>
          </a:p>
          <a:p>
            <a:r>
              <a:rPr lang="en-GB" dirty="0"/>
              <a:t>Not all STI’s can be cured.</a:t>
            </a:r>
          </a:p>
          <a:p>
            <a:r>
              <a:rPr lang="en-GB" dirty="0"/>
              <a:t>Your body can build immunity to STI’s once you’ve had them once.</a:t>
            </a:r>
          </a:p>
          <a:p>
            <a:r>
              <a:rPr lang="en-GB" dirty="0"/>
              <a:t>You can access Sexual health Services confidentially </a:t>
            </a:r>
            <a:r>
              <a:rPr lang="en-GB" b="1" dirty="0"/>
              <a:t>even</a:t>
            </a:r>
            <a:r>
              <a:rPr lang="en-GB" dirty="0"/>
              <a:t> if you are under 16.</a:t>
            </a:r>
          </a:p>
          <a:p>
            <a:endParaRPr lang="en-GB" dirty="0"/>
          </a:p>
        </p:txBody>
      </p:sp>
    </p:spTree>
    <p:extLst>
      <p:ext uri="{BB962C8B-B14F-4D97-AF65-F5344CB8AC3E}">
        <p14:creationId xmlns:p14="http://schemas.microsoft.com/office/powerpoint/2010/main" val="419906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1893" y="620688"/>
            <a:ext cx="8229600" cy="1143000"/>
          </a:xfrm>
        </p:spPr>
        <p:txBody>
          <a:bodyPr/>
          <a:lstStyle/>
          <a:p>
            <a:r>
              <a:rPr lang="en-GB" altLang="en-US" dirty="0"/>
              <a:t>Chlamydia</a:t>
            </a:r>
          </a:p>
        </p:txBody>
      </p:sp>
      <p:sp>
        <p:nvSpPr>
          <p:cNvPr id="22532" name="Content Placeholder 6"/>
          <p:cNvSpPr>
            <a:spLocks noGrp="1"/>
          </p:cNvSpPr>
          <p:nvPr>
            <p:ph sz="half" idx="2"/>
          </p:nvPr>
        </p:nvSpPr>
        <p:spPr>
          <a:xfrm>
            <a:off x="4745038" y="2924944"/>
            <a:ext cx="4038600" cy="2548879"/>
          </a:xfrm>
        </p:spPr>
        <p:txBody>
          <a:bodyPr/>
          <a:lstStyle/>
          <a:p>
            <a:r>
              <a:rPr lang="en-GB" altLang="en-US" dirty="0"/>
              <a:t>If symptoms do occur;</a:t>
            </a:r>
          </a:p>
          <a:p>
            <a:pPr lvl="1"/>
            <a:r>
              <a:rPr lang="en-GB" altLang="en-US" dirty="0"/>
              <a:t>Discharge</a:t>
            </a:r>
          </a:p>
          <a:p>
            <a:pPr lvl="1"/>
            <a:r>
              <a:rPr lang="en-GB" altLang="en-US" dirty="0"/>
              <a:t>Pain when Urinating</a:t>
            </a:r>
          </a:p>
          <a:p>
            <a:pPr lvl="1"/>
            <a:r>
              <a:rPr lang="en-GB" altLang="en-US" dirty="0"/>
              <a:t>Swollen testicles</a:t>
            </a:r>
          </a:p>
          <a:p>
            <a:pPr lvl="1"/>
            <a:r>
              <a:rPr lang="en-GB" altLang="en-US" dirty="0"/>
              <a:t>Pelvic Pain</a:t>
            </a:r>
          </a:p>
        </p:txBody>
      </p:sp>
      <p:pic>
        <p:nvPicPr>
          <p:cNvPr id="225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4486" y="1323975"/>
            <a:ext cx="1619250" cy="113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descr="A group of signs with text&#10;&#10;Description automatically generated">
            <a:extLst>
              <a:ext uri="{FF2B5EF4-FFF2-40B4-BE49-F238E27FC236}">
                <a16:creationId xmlns:a16="http://schemas.microsoft.com/office/drawing/2014/main" id="{5197B35F-DEF6-1B06-D9E6-45832447C50E}"/>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360361" y="1616782"/>
            <a:ext cx="4438569" cy="4390318"/>
          </a:xfrm>
        </p:spPr>
      </p:pic>
    </p:spTree>
    <p:extLst>
      <p:ext uri="{BB962C8B-B14F-4D97-AF65-F5344CB8AC3E}">
        <p14:creationId xmlns:p14="http://schemas.microsoft.com/office/powerpoint/2010/main" val="289045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21196" y="325436"/>
            <a:ext cx="8229600" cy="1143000"/>
          </a:xfrm>
        </p:spPr>
        <p:txBody>
          <a:bodyPr/>
          <a:lstStyle/>
          <a:p>
            <a:r>
              <a:rPr lang="en-GB" altLang="en-US" dirty="0"/>
              <a:t>Gonorrhoea</a:t>
            </a:r>
          </a:p>
        </p:txBody>
      </p:sp>
      <p:sp>
        <p:nvSpPr>
          <p:cNvPr id="23556" name="Content Placeholder 3"/>
          <p:cNvSpPr>
            <a:spLocks noGrp="1"/>
          </p:cNvSpPr>
          <p:nvPr>
            <p:ph sz="half" idx="2"/>
          </p:nvPr>
        </p:nvSpPr>
        <p:spPr>
          <a:xfrm>
            <a:off x="4716463" y="2276871"/>
            <a:ext cx="4319587" cy="3384153"/>
          </a:xfrm>
        </p:spPr>
        <p:txBody>
          <a:bodyPr/>
          <a:lstStyle/>
          <a:p>
            <a:r>
              <a:rPr lang="en-GB" altLang="en-US" sz="2400" dirty="0"/>
              <a:t>90% of males and 50% of females will have symptoms.</a:t>
            </a:r>
          </a:p>
          <a:p>
            <a:r>
              <a:rPr lang="en-GB" altLang="en-US" sz="2400" dirty="0"/>
              <a:t>Can include;</a:t>
            </a:r>
          </a:p>
          <a:p>
            <a:pPr lvl="1"/>
            <a:r>
              <a:rPr lang="en-GB" altLang="en-US" sz="2000" dirty="0"/>
              <a:t>Discharge (&amp; unusual smell)</a:t>
            </a:r>
          </a:p>
          <a:p>
            <a:pPr lvl="1"/>
            <a:r>
              <a:rPr lang="en-GB" altLang="en-US" sz="2000" dirty="0"/>
              <a:t>Pain when Urinating</a:t>
            </a:r>
          </a:p>
          <a:p>
            <a:pPr lvl="1"/>
            <a:r>
              <a:rPr lang="en-GB" altLang="en-US" sz="2000" dirty="0"/>
              <a:t>Swollen Testicles</a:t>
            </a:r>
          </a:p>
          <a:p>
            <a:pPr lvl="1"/>
            <a:r>
              <a:rPr lang="en-GB" altLang="en-US" sz="2000" dirty="0"/>
              <a:t>Pelvic Pain</a:t>
            </a:r>
          </a:p>
          <a:p>
            <a:r>
              <a:rPr lang="en-GB" altLang="en-US" sz="2400" dirty="0"/>
              <a:t>Beware Super-Gonorrhoea!</a:t>
            </a:r>
          </a:p>
        </p:txBody>
      </p:sp>
      <p:pic>
        <p:nvPicPr>
          <p:cNvPr id="2355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900906"/>
            <a:ext cx="1606550" cy="113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descr="A screenshot of a medical information&#10;&#10;Description automatically generated">
            <a:extLst>
              <a:ext uri="{FF2B5EF4-FFF2-40B4-BE49-F238E27FC236}">
                <a16:creationId xmlns:a16="http://schemas.microsoft.com/office/drawing/2014/main" id="{9EA959E2-CD4E-D8AB-E444-EA6A59E5E52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73062" y="1468436"/>
            <a:ext cx="4262934" cy="4611088"/>
          </a:xfrm>
        </p:spPr>
      </p:pic>
    </p:spTree>
    <p:extLst>
      <p:ext uri="{BB962C8B-B14F-4D97-AF65-F5344CB8AC3E}">
        <p14:creationId xmlns:p14="http://schemas.microsoft.com/office/powerpoint/2010/main" val="4235886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976</Words>
  <Application>Microsoft Office PowerPoint</Application>
  <PresentationFormat>On-screen Show (4:3)</PresentationFormat>
  <Paragraphs>107</Paragraphs>
  <Slides>16</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Comic Sans MS</vt:lpstr>
      <vt:lpstr>Office Theme</vt:lpstr>
      <vt:lpstr>Sexually Transmitted Infections (STI’s); What you need to know.</vt:lpstr>
      <vt:lpstr>Groundrules</vt:lpstr>
      <vt:lpstr>Aims </vt:lpstr>
      <vt:lpstr>Quick word about consent!</vt:lpstr>
      <vt:lpstr>What are they.</vt:lpstr>
      <vt:lpstr>Quick Quiz  All statements are True or False</vt:lpstr>
      <vt:lpstr>Quick Quiz</vt:lpstr>
      <vt:lpstr>Chlamydia</vt:lpstr>
      <vt:lpstr>Gonorrhoea</vt:lpstr>
      <vt:lpstr>HIV</vt:lpstr>
      <vt:lpstr>Genital Herpes</vt:lpstr>
      <vt:lpstr>Genital Warts</vt:lpstr>
      <vt:lpstr>Pubic Lice</vt:lpstr>
      <vt:lpstr>Quick Quiz  All statements are True or False</vt:lpstr>
      <vt:lpstr>Quick Quiz</vt:lpstr>
      <vt:lpstr>Further support;</vt:lpstr>
    </vt:vector>
  </TitlesOfParts>
  <Company>Calderdale &amp; Huddersfield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Cordingley</dc:creator>
  <cp:lastModifiedBy>Steven Searby</cp:lastModifiedBy>
  <cp:revision>39</cp:revision>
  <cp:lastPrinted>2021-03-03T14:10:51Z</cp:lastPrinted>
  <dcterms:created xsi:type="dcterms:W3CDTF">2015-11-06T12:16:49Z</dcterms:created>
  <dcterms:modified xsi:type="dcterms:W3CDTF">2024-10-01T14:51:35Z</dcterms:modified>
</cp:coreProperties>
</file>