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9" r:id="rId3"/>
    <p:sldId id="264" r:id="rId4"/>
    <p:sldId id="265" r:id="rId5"/>
    <p:sldId id="260" r:id="rId6"/>
    <p:sldId id="261" r:id="rId7"/>
    <p:sldId id="268" r:id="rId8"/>
    <p:sldId id="270" r:id="rId9"/>
    <p:sldId id="269" r:id="rId10"/>
    <p:sldId id="271" r:id="rId11"/>
    <p:sldId id="257" r:id="rId12"/>
    <p:sldId id="262" r:id="rId13"/>
    <p:sldId id="258" r:id="rId14"/>
    <p:sldId id="263" r:id="rId15"/>
    <p:sldId id="267" r:id="rId16"/>
    <p:sldId id="266" r:id="rId17"/>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16" autoAdjust="0"/>
  </p:normalViewPr>
  <p:slideViewPr>
    <p:cSldViewPr>
      <p:cViewPr varScale="1">
        <p:scale>
          <a:sx n="72" d="100"/>
          <a:sy n="72" d="100"/>
        </p:scale>
        <p:origin x="-10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2"/>
            <a:ext cx="2889938" cy="493633"/>
          </a:xfrm>
          <a:prstGeom prst="rect">
            <a:avLst/>
          </a:prstGeom>
        </p:spPr>
        <p:txBody>
          <a:bodyPr vert="horz" lIns="91440" tIns="45720" rIns="91440" bIns="45720" rtlCol="0"/>
          <a:lstStyle>
            <a:lvl1pPr algn="r">
              <a:defRPr sz="1200"/>
            </a:lvl1pPr>
          </a:lstStyle>
          <a:p>
            <a:fld id="{73D9B523-C690-4BCB-B6A2-4C1156318DE7}" type="datetimeFigureOut">
              <a:rPr lang="en-GB" smtClean="0"/>
              <a:t>09/03/2021</a:t>
            </a:fld>
            <a:endParaRPr lang="en-GB"/>
          </a:p>
        </p:txBody>
      </p:sp>
      <p:sp>
        <p:nvSpPr>
          <p:cNvPr id="4" name="Footer Placeholder 3"/>
          <p:cNvSpPr>
            <a:spLocks noGrp="1"/>
          </p:cNvSpPr>
          <p:nvPr>
            <p:ph type="ftr" sz="quarter" idx="2"/>
          </p:nvPr>
        </p:nvSpPr>
        <p:spPr>
          <a:xfrm>
            <a:off x="0" y="9377318"/>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8"/>
            <a:ext cx="2889938" cy="493633"/>
          </a:xfrm>
          <a:prstGeom prst="rect">
            <a:avLst/>
          </a:prstGeom>
        </p:spPr>
        <p:txBody>
          <a:bodyPr vert="horz" lIns="91440" tIns="45720" rIns="91440" bIns="45720" rtlCol="0" anchor="b"/>
          <a:lstStyle>
            <a:lvl1pPr algn="r">
              <a:defRPr sz="1200"/>
            </a:lvl1pPr>
          </a:lstStyle>
          <a:p>
            <a:fld id="{85D93F21-926C-4EC6-BBD1-4929C5F1FA90}" type="slidenum">
              <a:rPr lang="en-GB" smtClean="0"/>
              <a:t>‹#›</a:t>
            </a:fld>
            <a:endParaRPr lang="en-GB"/>
          </a:p>
        </p:txBody>
      </p:sp>
    </p:spTree>
    <p:extLst>
      <p:ext uri="{BB962C8B-B14F-4D97-AF65-F5344CB8AC3E}">
        <p14:creationId xmlns:p14="http://schemas.microsoft.com/office/powerpoint/2010/main" val="279864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2"/>
            <a:ext cx="2889938" cy="493633"/>
          </a:xfrm>
          <a:prstGeom prst="rect">
            <a:avLst/>
          </a:prstGeom>
        </p:spPr>
        <p:txBody>
          <a:bodyPr vert="horz" lIns="91440" tIns="45720" rIns="91440" bIns="45720" rtlCol="0"/>
          <a:lstStyle>
            <a:lvl1pPr algn="r">
              <a:defRPr sz="1200"/>
            </a:lvl1pPr>
          </a:lstStyle>
          <a:p>
            <a:fld id="{B5AA346C-0FC9-46E2-B139-8AE059061B66}" type="datetimeFigureOut">
              <a:rPr lang="en-GB" smtClean="0"/>
              <a:t>09/03/2021</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8"/>
            <a:ext cx="2889938" cy="493633"/>
          </a:xfrm>
          <a:prstGeom prst="rect">
            <a:avLst/>
          </a:prstGeom>
        </p:spPr>
        <p:txBody>
          <a:bodyPr vert="horz" lIns="91440" tIns="45720" rIns="91440" bIns="45720" rtlCol="0" anchor="b"/>
          <a:lstStyle>
            <a:lvl1pPr algn="r">
              <a:defRPr sz="1200"/>
            </a:lvl1pPr>
          </a:lstStyle>
          <a:p>
            <a:fld id="{65F0B768-640F-4BD4-B49A-CC502B000A1F}" type="slidenum">
              <a:rPr lang="en-GB" smtClean="0"/>
              <a:t>‹#›</a:t>
            </a:fld>
            <a:endParaRPr lang="en-GB"/>
          </a:p>
        </p:txBody>
      </p:sp>
    </p:spTree>
    <p:extLst>
      <p:ext uri="{BB962C8B-B14F-4D97-AF65-F5344CB8AC3E}">
        <p14:creationId xmlns:p14="http://schemas.microsoft.com/office/powerpoint/2010/main" val="205808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Contributes</a:t>
            </a:r>
            <a:r>
              <a:rPr lang="en-GB" baseline="0" dirty="0" smtClean="0"/>
              <a:t> towards;</a:t>
            </a:r>
          </a:p>
          <a:p>
            <a:endParaRPr lang="en-GB" dirty="0" smtClean="0"/>
          </a:p>
          <a:p>
            <a:r>
              <a:rPr lang="en-GB" dirty="0" smtClean="0"/>
              <a:t>KS4</a:t>
            </a:r>
          </a:p>
          <a:p>
            <a:r>
              <a:rPr lang="en-GB" dirty="0" smtClean="0"/>
              <a:t>R18 about the concept of consent in maturing relationships</a:t>
            </a:r>
          </a:p>
          <a:p>
            <a:r>
              <a:rPr lang="en-GB" dirty="0" smtClean="0"/>
              <a:t>R19 about the impact of attitudes towards sexual assault and to challenge victim blaming, including when abuse occurs online</a:t>
            </a:r>
          </a:p>
          <a:p>
            <a:r>
              <a:rPr lang="en-GB" dirty="0" smtClean="0"/>
              <a:t>R20 to recognise the impact of drugs and alcohol on choices and sexual behaviour</a:t>
            </a:r>
          </a:p>
          <a:p>
            <a:r>
              <a:rPr lang="en-GB" dirty="0" smtClean="0"/>
              <a:t>R21 the skills to assess their readiness for sex, including sexual activity online, as an individual and within a couple</a:t>
            </a:r>
          </a:p>
          <a:p>
            <a:r>
              <a:rPr lang="en-GB" dirty="0" smtClean="0"/>
              <a:t>R22 to evaluate different motivations and contexts in which sexual images are shared, and possible legal, emotional and social consequences</a:t>
            </a:r>
          </a:p>
          <a:p>
            <a:endParaRPr lang="en-GB" dirty="0" smtClean="0"/>
          </a:p>
          <a:p>
            <a:r>
              <a:rPr lang="en-GB" dirty="0" smtClean="0"/>
              <a:t>KS3</a:t>
            </a:r>
          </a:p>
          <a:p>
            <a:r>
              <a:rPr lang="en-GB" dirty="0" smtClean="0"/>
              <a:t>R8</a:t>
            </a:r>
            <a:r>
              <a:rPr lang="en-GB" baseline="0" dirty="0" smtClean="0"/>
              <a:t> that the portrayal of sex in the media and social media (including pornography) can affect people’s expectations of relationships and sex</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1</a:t>
            </a:fld>
            <a:endParaRPr lang="en-GB"/>
          </a:p>
        </p:txBody>
      </p:sp>
    </p:spTree>
    <p:extLst>
      <p:ext uri="{BB962C8B-B14F-4D97-AF65-F5344CB8AC3E}">
        <p14:creationId xmlns:p14="http://schemas.microsoft.com/office/powerpoint/2010/main" val="83406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students 5-10mins to consider the scenario and ask students opinion of this scenario;</a:t>
            </a:r>
          </a:p>
          <a:p>
            <a:endParaRPr lang="en-GB" baseline="0" dirty="0" smtClean="0"/>
          </a:p>
          <a:p>
            <a:r>
              <a:rPr lang="en-GB" b="1" baseline="0" dirty="0" smtClean="0"/>
              <a:t>Initially </a:t>
            </a:r>
            <a:r>
              <a:rPr lang="en-GB" baseline="0" dirty="0" smtClean="0"/>
              <a:t>not to discuss too much, just get gut response. There is usually a split opinion but don’t be overly concerned if all / most students state no offence based on the sentence “Sabrina agrees to this and they have sex”</a:t>
            </a:r>
          </a:p>
          <a:p>
            <a:endParaRPr lang="en-GB" baseline="0" dirty="0" smtClean="0"/>
          </a:p>
          <a:p>
            <a:r>
              <a:rPr lang="en-GB" b="1" baseline="0" dirty="0" smtClean="0"/>
              <a:t>On return</a:t>
            </a:r>
            <a:r>
              <a:rPr lang="en-GB" baseline="0" dirty="0" smtClean="0"/>
              <a:t> to scenario highlight FREEDOM as an issue.  IE is Sabrina free to refuse without risk of harm? Answer; probably not given the context.  The relationship appears to be an abusive one and threats have been recently made so could manipulation and coercion be a factor here?.  If Sean is really “wound up” then Sabrina could be seen to be in a very vulnerable position and at risk of harm if she says no especially in light of recent threats.</a:t>
            </a:r>
          </a:p>
          <a:p>
            <a:endParaRPr lang="en-GB" baseline="0" dirty="0" smtClean="0"/>
          </a:p>
          <a:p>
            <a:r>
              <a:rPr lang="en-GB" baseline="0" dirty="0" smtClean="0"/>
              <a:t>Presence of domestic violence and  / or relative power imbalances in a relationship are taken in to account when considering </a:t>
            </a:r>
            <a:r>
              <a:rPr lang="en-GB" baseline="0" dirty="0" err="1" smtClean="0"/>
              <a:t>someones</a:t>
            </a:r>
            <a:r>
              <a:rPr lang="en-GB" baseline="0" dirty="0" smtClean="0"/>
              <a:t> freedom to consent, as shown in CPS leaflet. ‘Red flags’ include;</a:t>
            </a:r>
          </a:p>
          <a:p>
            <a:endParaRPr lang="en-GB" baseline="0" dirty="0" smtClean="0"/>
          </a:p>
          <a:p>
            <a:pPr marL="171450" indent="-171450">
              <a:buFont typeface="Arial" panose="020B0604020202020204" pitchFamily="34" charset="0"/>
              <a:buChar char="•"/>
            </a:pPr>
            <a:r>
              <a:rPr lang="en-GB" baseline="0" dirty="0" smtClean="0"/>
              <a:t>The relationship being kept quiet on </a:t>
            </a:r>
            <a:r>
              <a:rPr lang="en-GB" baseline="0" dirty="0" err="1" smtClean="0"/>
              <a:t>Seans</a:t>
            </a:r>
            <a:r>
              <a:rPr lang="en-GB" baseline="0" dirty="0" smtClean="0"/>
              <a:t> say so? Doesn’t appear to be a mutual decision.</a:t>
            </a:r>
          </a:p>
          <a:p>
            <a:pPr marL="171450" indent="-171450">
              <a:buFont typeface="Arial" panose="020B0604020202020204" pitchFamily="34" charset="0"/>
              <a:buChar char="•"/>
            </a:pPr>
            <a:r>
              <a:rPr lang="en-GB" baseline="0" dirty="0" smtClean="0"/>
              <a:t>Putting Sabrina down (undermining self-esteem and confidence?)</a:t>
            </a:r>
          </a:p>
          <a:p>
            <a:pPr marL="171450" indent="-171450">
              <a:buFont typeface="Arial" panose="020B0604020202020204" pitchFamily="34" charset="0"/>
              <a:buChar char="•"/>
            </a:pPr>
            <a:r>
              <a:rPr lang="en-GB" baseline="0" dirty="0" smtClean="0"/>
              <a:t>Stating she should understand (no acknowledgement of own behaviour and harm?)</a:t>
            </a:r>
          </a:p>
          <a:p>
            <a:pPr marL="171450" indent="-171450">
              <a:buFont typeface="Arial" panose="020B0604020202020204" pitchFamily="34" charset="0"/>
              <a:buChar char="•"/>
            </a:pPr>
            <a:r>
              <a:rPr lang="en-GB" baseline="0" dirty="0" smtClean="0"/>
              <a:t>Recent threats</a:t>
            </a:r>
          </a:p>
          <a:p>
            <a:pPr marL="169564" indent="-169564">
              <a:buFont typeface="Arial" panose="020B0604020202020204" pitchFamily="34" charset="0"/>
              <a:buChar char="•"/>
            </a:pPr>
            <a:endParaRPr lang="en-GB" baseline="0" dirty="0" smtClean="0"/>
          </a:p>
          <a:p>
            <a:r>
              <a:rPr lang="en-GB" dirty="0" smtClean="0"/>
              <a:t>Sexual</a:t>
            </a:r>
            <a:r>
              <a:rPr lang="en-GB" baseline="0" dirty="0" smtClean="0"/>
              <a:t> </a:t>
            </a:r>
            <a:r>
              <a:rPr lang="en-GB" dirty="0" smtClean="0"/>
              <a:t>Offence likely to have been committed, once context taken into account.</a:t>
            </a:r>
          </a:p>
          <a:p>
            <a:endParaRPr lang="en-GB" dirty="0" smtClean="0"/>
          </a:p>
          <a:p>
            <a:r>
              <a:rPr lang="en-GB" dirty="0" smtClean="0"/>
              <a:t>(KS3 R2, R24, R25, R26, R27, R31)</a:t>
            </a:r>
          </a:p>
          <a:p>
            <a:r>
              <a:rPr lang="en-GB" dirty="0" smtClean="0"/>
              <a:t>(KS4 R18,R19)</a:t>
            </a:r>
            <a:endParaRPr lang="en-GB" dirty="0"/>
          </a:p>
        </p:txBody>
      </p:sp>
      <p:sp>
        <p:nvSpPr>
          <p:cNvPr id="4" name="Slide Number Placeholder 3"/>
          <p:cNvSpPr>
            <a:spLocks noGrp="1"/>
          </p:cNvSpPr>
          <p:nvPr>
            <p:ph type="sldNum" sz="quarter" idx="10"/>
          </p:nvPr>
        </p:nvSpPr>
        <p:spPr/>
        <p:txBody>
          <a:bodyPr/>
          <a:lstStyle/>
          <a:p>
            <a:fld id="{6BE7AD49-DB42-4359-8B4A-5AB18D62DAD5}" type="slidenum">
              <a:rPr lang="en-GB" smtClean="0"/>
              <a:t>11</a:t>
            </a:fld>
            <a:endParaRPr lang="en-GB"/>
          </a:p>
        </p:txBody>
      </p:sp>
    </p:spTree>
    <p:extLst>
      <p:ext uri="{BB962C8B-B14F-4D97-AF65-F5344CB8AC3E}">
        <p14:creationId xmlns:p14="http://schemas.microsoft.com/office/powerpoint/2010/main" val="291664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prompt questions; return to scenario</a:t>
            </a:r>
            <a:r>
              <a:rPr lang="en-GB" baseline="0" dirty="0" smtClean="0"/>
              <a:t> and ask them to consider the question again in the context of these and ask if they would change their answer or stick with the same.</a:t>
            </a:r>
          </a:p>
          <a:p>
            <a:endParaRPr lang="en-GB" baseline="0" dirty="0" smtClean="0"/>
          </a:p>
          <a:p>
            <a:r>
              <a:rPr lang="en-GB" baseline="0" dirty="0" smtClean="0"/>
              <a:t>Allow for discussion but…</a:t>
            </a:r>
          </a:p>
          <a:p>
            <a:endParaRPr lang="en-GB" baseline="0" dirty="0" smtClean="0"/>
          </a:p>
          <a:p>
            <a:pPr marL="228600" indent="-228600">
              <a:buAutoNum type="arabicPeriod"/>
            </a:pPr>
            <a:r>
              <a:rPr lang="en-GB" baseline="0" dirty="0" smtClean="0"/>
              <a:t>An existing relationship does not affect consent and irrespective of relationship status the need to seek and obtain consent remains the same.</a:t>
            </a:r>
          </a:p>
          <a:p>
            <a:pPr marL="228600" indent="-228600">
              <a:buAutoNum type="arabicPeriod"/>
            </a:pPr>
            <a:r>
              <a:rPr lang="en-GB" baseline="0" dirty="0" smtClean="0"/>
              <a:t>Quite clearly an unhealthy relationship and points to note are; Power imbalance and control Sean appears to exert over the relationship, emotional abuse (“putting </a:t>
            </a:r>
            <a:r>
              <a:rPr lang="en-GB" baseline="0" dirty="0" err="1" smtClean="0"/>
              <a:t>sabrina</a:t>
            </a:r>
            <a:r>
              <a:rPr lang="en-GB" baseline="0" dirty="0" smtClean="0"/>
              <a:t> down”), and threats.</a:t>
            </a:r>
          </a:p>
          <a:p>
            <a:pPr marL="228600" indent="-228600">
              <a:buAutoNum type="arabicPeriod"/>
            </a:pPr>
            <a:r>
              <a:rPr lang="en-GB" baseline="0" dirty="0" smtClean="0"/>
              <a:t>Essentially this asks students to consider the question of “Why” does Sabrina agree.  Is it out of love with freedom to say yes or no without consequence or may she be intimidated of too scared to say No.</a:t>
            </a:r>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12</a:t>
            </a:fld>
            <a:endParaRPr lang="en-GB"/>
          </a:p>
        </p:txBody>
      </p:sp>
    </p:spTree>
    <p:extLst>
      <p:ext uri="{BB962C8B-B14F-4D97-AF65-F5344CB8AC3E}">
        <p14:creationId xmlns:p14="http://schemas.microsoft.com/office/powerpoint/2010/main" val="247134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what students think;</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Allow 5-10mins for initial discussion and ask students for their answer. There is usually a split opinion but don’t be overly concerned if all / most students state no offence based on the sentence “Sabrina agrees to this and they have sex”</a:t>
            </a:r>
          </a:p>
          <a:p>
            <a:endParaRPr lang="en-GB" baseline="0" dirty="0" smtClean="0"/>
          </a:p>
          <a:p>
            <a:r>
              <a:rPr lang="en-GB" baseline="0" dirty="0" smtClean="0"/>
              <a:t>Use prompt questions;</a:t>
            </a:r>
          </a:p>
          <a:p>
            <a:endParaRPr lang="en-GB" baseline="0" dirty="0" smtClean="0"/>
          </a:p>
          <a:p>
            <a:r>
              <a:rPr lang="en-GB" baseline="0" dirty="0" smtClean="0"/>
              <a:t>Firstly question is Does Jo have the capacity to understand what is happening and enough to make an informed choice? Could easily be unlikely given the consumption of “substantial amounts” of alcohol.  Therefore where capacity to make a decision is not present, then consent </a:t>
            </a:r>
            <a:r>
              <a:rPr lang="en-GB" b="1" baseline="0" dirty="0" smtClean="0"/>
              <a:t>cannot</a:t>
            </a:r>
            <a:r>
              <a:rPr lang="en-GB" b="0" baseline="0" dirty="0" smtClean="0"/>
              <a:t> be given.</a:t>
            </a:r>
          </a:p>
          <a:p>
            <a:endParaRPr lang="en-GB" b="0" baseline="0" dirty="0" smtClean="0"/>
          </a:p>
          <a:p>
            <a:r>
              <a:rPr lang="en-GB" b="0" baseline="0" dirty="0" smtClean="0"/>
              <a:t>Secondly issue of </a:t>
            </a:r>
            <a:r>
              <a:rPr lang="en-GB" b="1" baseline="0" dirty="0" smtClean="0"/>
              <a:t>active</a:t>
            </a:r>
            <a:r>
              <a:rPr lang="en-GB" b="0" baseline="0" dirty="0" smtClean="0"/>
              <a:t> consent.  Nothing in the scenario suggests Jo has actively given consent. </a:t>
            </a:r>
            <a:r>
              <a:rPr lang="en-GB" b="0" baseline="0" dirty="0" err="1" smtClean="0"/>
              <a:t>Ie</a:t>
            </a:r>
            <a:r>
              <a:rPr lang="en-GB" b="0" baseline="0" dirty="0" smtClean="0"/>
              <a:t> “Abi makes a move”; “Abi starts kissing Jo” and Abi “puts her hands down Jo’s pants”.  Jo not resisting or saying no </a:t>
            </a:r>
            <a:r>
              <a:rPr lang="en-GB" b="1" baseline="0" dirty="0" smtClean="0"/>
              <a:t>cannot</a:t>
            </a:r>
            <a:r>
              <a:rPr lang="en-GB" b="0" baseline="0" dirty="0" smtClean="0"/>
              <a:t> be taken as consent, as lack of resistance could be due to a number of things, for example Shock.</a:t>
            </a:r>
          </a:p>
          <a:p>
            <a:endParaRPr lang="en-GB" b="0" baseline="0" dirty="0" smtClean="0"/>
          </a:p>
          <a:p>
            <a:r>
              <a:rPr lang="en-GB" b="0" baseline="0" dirty="0" smtClean="0"/>
              <a:t>Final issue to highlight is who initiated the encounter, links to previous point in that the phrasing shows Abi is the instigator of the sexual encounter so is responsible for any sexual offence committed, irrespective of her state of inebriation. </a:t>
            </a:r>
            <a:r>
              <a:rPr lang="en-GB" b="0" baseline="0" dirty="0" err="1" smtClean="0"/>
              <a:t>Ie</a:t>
            </a:r>
            <a:r>
              <a:rPr lang="en-GB" b="0" baseline="0" dirty="0" smtClean="0"/>
              <a:t> she remains responsible for her actions even if those were done under the influence of alcohol.</a:t>
            </a:r>
          </a:p>
          <a:p>
            <a:endParaRPr lang="en-GB" b="0" baseline="0" dirty="0" smtClean="0"/>
          </a:p>
          <a:p>
            <a:r>
              <a:rPr lang="en-GB" b="0" baseline="0" dirty="0" smtClean="0"/>
              <a:t>ONCE RECAP DONE, THEN GO TO </a:t>
            </a:r>
            <a:r>
              <a:rPr lang="en-GB" b="1" baseline="0" dirty="0" smtClean="0"/>
              <a:t>KNOWLEDGE</a:t>
            </a:r>
            <a:r>
              <a:rPr lang="en-GB" b="0" baseline="0" dirty="0" smtClean="0"/>
              <a:t> SLIDE FOR STI’s</a:t>
            </a:r>
          </a:p>
          <a:p>
            <a:endParaRPr lang="en-GB" b="0" baseline="0" dirty="0" smtClean="0"/>
          </a:p>
          <a:p>
            <a:r>
              <a:rPr lang="en-GB" b="0" baseline="0" dirty="0" smtClean="0"/>
              <a:t>Again often a split in this scenario but tendency for most students to agree with it being an offence. Also students tend to read this as male / female encounter whereas both individuals in this scenario are written as female. Worth mentioning this a </a:t>
            </a:r>
            <a:r>
              <a:rPr lang="en-GB" b="0" u="sng" baseline="0" dirty="0" smtClean="0"/>
              <a:t>couple of minutes </a:t>
            </a:r>
            <a:r>
              <a:rPr lang="en-GB" b="0" baseline="0" dirty="0" smtClean="0"/>
              <a:t>into the exercise, to observe if reactions change depending on whether students thought Jo was a male or female. Often people will be more likely to say Jo “would have pushed Abi away or resisted if ‘he’ didn’t want it” than they would if they recognised Jo as female.</a:t>
            </a:r>
          </a:p>
          <a:p>
            <a:endParaRPr lang="en-GB" baseline="0" dirty="0" smtClean="0"/>
          </a:p>
          <a:p>
            <a:r>
              <a:rPr lang="en-GB" baseline="0" dirty="0" smtClean="0"/>
              <a:t>(KS4 R20,R19)</a:t>
            </a:r>
          </a:p>
          <a:p>
            <a:endParaRPr lang="en-GB" dirty="0"/>
          </a:p>
        </p:txBody>
      </p:sp>
      <p:sp>
        <p:nvSpPr>
          <p:cNvPr id="4" name="Slide Number Placeholder 3"/>
          <p:cNvSpPr>
            <a:spLocks noGrp="1"/>
          </p:cNvSpPr>
          <p:nvPr>
            <p:ph type="sldNum" sz="quarter" idx="10"/>
          </p:nvPr>
        </p:nvSpPr>
        <p:spPr/>
        <p:txBody>
          <a:bodyPr/>
          <a:lstStyle/>
          <a:p>
            <a:fld id="{C4FF50C0-5F67-42A3-B6F7-BBC9C3730F70}" type="slidenum">
              <a:rPr lang="en-GB" smtClean="0"/>
              <a:pPr/>
              <a:t>13</a:t>
            </a:fld>
            <a:endParaRPr lang="en-GB"/>
          </a:p>
        </p:txBody>
      </p:sp>
    </p:spTree>
    <p:extLst>
      <p:ext uri="{BB962C8B-B14F-4D97-AF65-F5344CB8AC3E}">
        <p14:creationId xmlns:p14="http://schemas.microsoft.com/office/powerpoint/2010/main" val="183266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before Once initial</a:t>
            </a:r>
            <a:r>
              <a:rPr lang="en-GB" baseline="0" dirty="0" smtClean="0"/>
              <a:t> discussion and response is obtained prompt students to consider the question of an offence being committed in light of these questions. Would they change their answer or stick with initial response.</a:t>
            </a:r>
          </a:p>
          <a:p>
            <a:endParaRPr lang="en-GB" baseline="0" dirty="0" smtClean="0"/>
          </a:p>
          <a:p>
            <a:r>
              <a:rPr lang="en-GB" baseline="0" dirty="0" smtClean="0"/>
              <a:t>Allow for discussion but…</a:t>
            </a:r>
          </a:p>
          <a:p>
            <a:endParaRPr lang="en-GB" baseline="0" dirty="0" smtClean="0"/>
          </a:p>
          <a:p>
            <a:pPr marL="228600" indent="-228600">
              <a:buAutoNum type="arabicPeriod"/>
            </a:pPr>
            <a:r>
              <a:rPr lang="en-GB" baseline="0" dirty="0" smtClean="0"/>
              <a:t>Gender does appear to make a difference and often students assume Jo to be male and of the opinion if he didn’t want it then he would have resisted therefore it must have been something he was happy with.  This discounts the reality that Alcohol could remove ability to consent ,irrespective of gender, and if this was the case an offence is still committed.  Where students correctly identify Jo as female this often (but not always) generates a different </a:t>
            </a:r>
            <a:r>
              <a:rPr lang="en-GB" baseline="0" dirty="0" err="1" smtClean="0"/>
              <a:t>mindset</a:t>
            </a:r>
            <a:r>
              <a:rPr lang="en-GB" baseline="0" dirty="0" smtClean="0"/>
              <a:t> and a greater willingness to see this as an offence.</a:t>
            </a:r>
          </a:p>
          <a:p>
            <a:pPr marL="228600" indent="-228600">
              <a:buAutoNum type="arabicPeriod"/>
            </a:pPr>
            <a:r>
              <a:rPr lang="en-GB" baseline="0" dirty="0" smtClean="0"/>
              <a:t>Alcohol may have affected both and it could be argued potentially that Abi may have drunk enough alcohol to be beyond the ability to consent, however this does not negate her responsibilities regarding consent.</a:t>
            </a:r>
          </a:p>
          <a:p>
            <a:pPr marL="228600" indent="-228600">
              <a:buAutoNum type="arabicPeriod"/>
            </a:pPr>
            <a:r>
              <a:rPr lang="en-GB" baseline="0" dirty="0" smtClean="0"/>
              <a:t>Abi, as the instigator of sexual activity is the one who has a legal responsibility of seeking and obtaining consent.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14</a:t>
            </a:fld>
            <a:endParaRPr lang="en-GB"/>
          </a:p>
        </p:txBody>
      </p:sp>
    </p:spTree>
    <p:extLst>
      <p:ext uri="{BB962C8B-B14F-4D97-AF65-F5344CB8AC3E}">
        <p14:creationId xmlns:p14="http://schemas.microsoft.com/office/powerpoint/2010/main" val="407260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866775" y="739775"/>
            <a:ext cx="4937125" cy="3703638"/>
          </a:xfrm>
          <a:ln/>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Outline the following aspects of consent in a legal sense.</a:t>
            </a:r>
          </a:p>
          <a:p>
            <a:pPr eaLnBrk="1" hangingPunct="1">
              <a:spcBef>
                <a:spcPct val="0"/>
              </a:spcBef>
            </a:pPr>
            <a:endParaRPr lang="en-GB" altLang="en-US" dirty="0" smtClean="0"/>
          </a:p>
          <a:p>
            <a:pPr eaLnBrk="1" hangingPunct="1">
              <a:spcBef>
                <a:spcPct val="0"/>
              </a:spcBef>
            </a:pPr>
            <a:r>
              <a:rPr lang="en-GB" altLang="en-US" dirty="0" smtClean="0"/>
              <a:t>State freedom as simply being a condition where someone</a:t>
            </a:r>
            <a:r>
              <a:rPr lang="en-GB" altLang="en-US" baseline="0" dirty="0" smtClean="0"/>
              <a:t> is freely able to say no without fear of violence or other negative consequences harmful to them.  Coercion and manipulation can be seen as restricting freedom to choose.  Capacity a little more complicated;</a:t>
            </a:r>
          </a:p>
          <a:p>
            <a:pPr eaLnBrk="1" hangingPunct="1">
              <a:spcBef>
                <a:spcPct val="0"/>
              </a:spcBef>
            </a:pPr>
            <a:endParaRPr lang="en-GB" altLang="en-US" dirty="0" smtClean="0"/>
          </a:p>
          <a:p>
            <a:pPr eaLnBrk="1" hangingPunct="1">
              <a:spcBef>
                <a:spcPct val="0"/>
              </a:spcBef>
            </a:pPr>
            <a:r>
              <a:rPr lang="en-GB" altLang="en-US" dirty="0" smtClean="0"/>
              <a:t>Reinforce;</a:t>
            </a:r>
          </a:p>
          <a:p>
            <a:pPr eaLnBrk="1" hangingPunct="1">
              <a:spcBef>
                <a:spcPct val="0"/>
              </a:spcBef>
            </a:pPr>
            <a:r>
              <a:rPr lang="en-GB" altLang="en-US" dirty="0" smtClean="0"/>
              <a:t>capacity to consent</a:t>
            </a:r>
          </a:p>
          <a:p>
            <a:pPr eaLnBrk="1" hangingPunct="1">
              <a:spcBef>
                <a:spcPct val="0"/>
              </a:spcBef>
            </a:pPr>
            <a:r>
              <a:rPr lang="en-GB" altLang="en-US" dirty="0" smtClean="0"/>
              <a:t>(</a:t>
            </a:r>
            <a:r>
              <a:rPr lang="en-GB" altLang="en-US" dirty="0" err="1" smtClean="0"/>
              <a:t>ie</a:t>
            </a:r>
            <a:r>
              <a:rPr lang="en-GB" altLang="en-US" dirty="0" smtClean="0"/>
              <a:t> to be able to make an informed choice, </a:t>
            </a:r>
            <a:r>
              <a:rPr lang="en-GB" altLang="en-US" dirty="0" err="1" smtClean="0"/>
              <a:t>ie</a:t>
            </a:r>
            <a:r>
              <a:rPr lang="en-GB" altLang="en-US" dirty="0" smtClean="0"/>
              <a:t> to understand choices and consequences of those choices)</a:t>
            </a:r>
          </a:p>
          <a:p>
            <a:pPr eaLnBrk="1" hangingPunct="1">
              <a:spcBef>
                <a:spcPct val="0"/>
              </a:spcBef>
            </a:pPr>
            <a:endParaRPr lang="en-GB" altLang="en-US" dirty="0" smtClean="0"/>
          </a:p>
          <a:p>
            <a:pPr eaLnBrk="1" hangingPunct="1">
              <a:spcBef>
                <a:spcPct val="0"/>
              </a:spcBef>
            </a:pPr>
            <a:r>
              <a:rPr lang="en-GB" altLang="en-US" dirty="0" smtClean="0"/>
              <a:t>Capacity can be impaired</a:t>
            </a:r>
            <a:r>
              <a:rPr lang="en-GB" altLang="en-US" baseline="0" dirty="0" smtClean="0"/>
              <a:t> temporarily, </a:t>
            </a:r>
            <a:r>
              <a:rPr lang="en-GB" altLang="en-US" baseline="0" dirty="0" err="1" smtClean="0"/>
              <a:t>eg</a:t>
            </a:r>
            <a:r>
              <a:rPr lang="en-GB" altLang="en-US" baseline="0" dirty="0" smtClean="0"/>
              <a:t> alcohol, or drugs, or more permanently, </a:t>
            </a:r>
            <a:r>
              <a:rPr lang="en-GB" altLang="en-US" baseline="0" dirty="0" err="1" smtClean="0"/>
              <a:t>eg</a:t>
            </a:r>
            <a:r>
              <a:rPr lang="en-GB" altLang="en-US" baseline="0" dirty="0" smtClean="0"/>
              <a:t> learning disability</a:t>
            </a:r>
            <a:r>
              <a:rPr lang="en-GB" altLang="en-US" dirty="0" smtClean="0"/>
              <a:t>?</a:t>
            </a:r>
          </a:p>
          <a:p>
            <a:pPr eaLnBrk="1" hangingPunct="1">
              <a:spcBef>
                <a:spcPct val="0"/>
              </a:spcBef>
            </a:pPr>
            <a:endParaRPr lang="en-GB" altLang="en-US" dirty="0" smtClean="0"/>
          </a:p>
          <a:p>
            <a:pPr eaLnBrk="1" hangingPunct="1">
              <a:spcBef>
                <a:spcPct val="0"/>
              </a:spcBef>
            </a:pPr>
            <a:r>
              <a:rPr lang="en-GB" altLang="en-US" dirty="0" smtClean="0"/>
              <a:t>State consent has to be active,</a:t>
            </a:r>
            <a:r>
              <a:rPr lang="en-GB" altLang="en-US" baseline="0" dirty="0" smtClean="0"/>
              <a:t> </a:t>
            </a:r>
            <a:r>
              <a:rPr lang="en-GB" altLang="en-US" baseline="0" dirty="0" err="1" smtClean="0"/>
              <a:t>ie</a:t>
            </a:r>
            <a:r>
              <a:rPr lang="en-GB" altLang="en-US" baseline="0" dirty="0" smtClean="0"/>
              <a:t> there needs to be a definite ‘yes’ to what’s happening. Can be verbal, body language (</a:t>
            </a:r>
            <a:r>
              <a:rPr lang="en-GB" altLang="en-US" baseline="0" dirty="0" err="1" smtClean="0"/>
              <a:t>ie</a:t>
            </a:r>
            <a:r>
              <a:rPr lang="en-GB" altLang="en-US" baseline="0" dirty="0" smtClean="0"/>
              <a:t> enthusiastic participation) Unresponsive / withdrawn body language, freezing, lack of eye contact or looking away strong indicators of non-consent.</a:t>
            </a:r>
          </a:p>
          <a:p>
            <a:pPr eaLnBrk="1" hangingPunct="1">
              <a:spcBef>
                <a:spcPct val="0"/>
              </a:spcBef>
            </a:pPr>
            <a:endParaRPr lang="en-GB" altLang="en-US" baseline="0" dirty="0" smtClean="0"/>
          </a:p>
          <a:p>
            <a:pPr eaLnBrk="1" hangingPunct="1">
              <a:spcBef>
                <a:spcPct val="0"/>
              </a:spcBef>
            </a:pPr>
            <a:r>
              <a:rPr lang="en-GB" altLang="en-US" baseline="0" dirty="0" smtClean="0"/>
              <a:t>Finally, if at any point someone withdraws their consent (</a:t>
            </a:r>
            <a:r>
              <a:rPr lang="en-GB" altLang="en-US" baseline="0" dirty="0" err="1" smtClean="0"/>
              <a:t>ie</a:t>
            </a:r>
            <a:r>
              <a:rPr lang="en-GB" altLang="en-US" baseline="0" dirty="0" smtClean="0"/>
              <a:t> freezes part way through, says stop etc) then any further activity is without consent and therefore constitutes an offence. </a:t>
            </a:r>
          </a:p>
          <a:p>
            <a:pPr eaLnBrk="1" hangingPunct="1">
              <a:spcBef>
                <a:spcPct val="0"/>
              </a:spcBef>
            </a:pPr>
            <a:endParaRPr lang="en-GB" altLang="en-US" baseline="0" dirty="0" smtClean="0"/>
          </a:p>
          <a:p>
            <a:pPr eaLnBrk="1" hangingPunct="1">
              <a:spcBef>
                <a:spcPct val="0"/>
              </a:spcBef>
            </a:pPr>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Groundrules are important to establish within the lesson as</a:t>
            </a:r>
            <a:r>
              <a:rPr lang="en-GB" baseline="0" dirty="0" smtClean="0"/>
              <a:t> friends / family members or pupils themselves could have been in positions where consent was compromised which could bring up painful memories.  Where possible try identify any potential concerns before the lesson and discuss with individual pupils how they would feel most comfortable engaging with this subject, and emphasise if pupils need to leave the lesson and / or talk to a member of staff then support is available.</a:t>
            </a:r>
          </a:p>
          <a:p>
            <a:endParaRPr lang="en-GB" baseline="0" dirty="0" smtClean="0"/>
          </a:p>
          <a:p>
            <a:r>
              <a:rPr lang="en-GB" baseline="0" dirty="0" smtClean="0"/>
              <a:t>Consent can also raise very strong opinions, particularly where rape myths may be stated during the lesson which will need to be challenged, so being careful to debate / discuss opinions without personal attacks is crucial, </a:t>
            </a:r>
            <a:r>
              <a:rPr lang="en-GB" baseline="0" dirty="0" err="1" smtClean="0"/>
              <a:t>ie</a:t>
            </a:r>
            <a:r>
              <a:rPr lang="en-GB" baseline="0" dirty="0" smtClean="0"/>
              <a:t> I disagree with what you said because… is better than making personal derogatory remarks.</a:t>
            </a:r>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3</a:t>
            </a:fld>
            <a:endParaRPr lang="en-GB"/>
          </a:p>
        </p:txBody>
      </p:sp>
    </p:spTree>
    <p:extLst>
      <p:ext uri="{BB962C8B-B14F-4D97-AF65-F5344CB8AC3E}">
        <p14:creationId xmlns:p14="http://schemas.microsoft.com/office/powerpoint/2010/main" val="206396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Used as a bit of an ice breaker,</a:t>
            </a:r>
            <a:r>
              <a:rPr lang="en-GB" baseline="0" dirty="0" smtClean="0"/>
              <a:t> and students can remain relatively anonymous by fold notes and passing to front / side </a:t>
            </a:r>
            <a:r>
              <a:rPr lang="en-GB" baseline="0" dirty="0" err="1" smtClean="0"/>
              <a:t>etc</a:t>
            </a:r>
            <a:r>
              <a:rPr lang="en-GB" baseline="0" dirty="0" smtClean="0"/>
              <a:t> and collect.  Read a few out! Important point to mention that whilst we’ve been pretty creative about naming penis, vulva and breasts it’s important to be familiar and comfortable using the correct names to avoid confusion</a:t>
            </a:r>
            <a:r>
              <a:rPr lang="en-GB" baseline="0" dirty="0" smtClean="0"/>
              <a: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4</a:t>
            </a:fld>
            <a:endParaRPr lang="en-GB"/>
          </a:p>
        </p:txBody>
      </p:sp>
    </p:spTree>
    <p:extLst>
      <p:ext uri="{BB962C8B-B14F-4D97-AF65-F5344CB8AC3E}">
        <p14:creationId xmlns:p14="http://schemas.microsoft.com/office/powerpoint/2010/main" val="195252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Purpose asking people to consider why someone has sex is to begin thinking about situations where consent may or not be present.  This exercise</a:t>
            </a:r>
            <a:r>
              <a:rPr lang="en-GB" baseline="0" dirty="0" smtClean="0"/>
              <a:t> is likely to bring up ‘reasons’ that are debatable. </a:t>
            </a:r>
            <a:r>
              <a:rPr lang="en-GB" baseline="0" dirty="0" err="1" smtClean="0"/>
              <a:t>Eg</a:t>
            </a:r>
            <a:r>
              <a:rPr lang="en-GB" baseline="0" dirty="0" smtClean="0"/>
              <a:t> Money often is cited as a reason which can generate discussion on whether this is a ‘good’ or ‘bad’ reason. This debate can be for moral reasons and beliefs, or preconceived ideas (</a:t>
            </a:r>
            <a:r>
              <a:rPr lang="en-GB" baseline="0" dirty="0" err="1" smtClean="0"/>
              <a:t>eg</a:t>
            </a:r>
            <a:r>
              <a:rPr lang="en-GB" baseline="0" dirty="0" smtClean="0"/>
              <a:t> what a sex worker is and what there motivations are), but often consent and choice is implicit in views, </a:t>
            </a:r>
            <a:r>
              <a:rPr lang="en-GB" baseline="0" dirty="0" err="1" smtClean="0"/>
              <a:t>ie</a:t>
            </a:r>
            <a:r>
              <a:rPr lang="en-GB" baseline="0" dirty="0" smtClean="0"/>
              <a:t> does a sex worker / actor have a realistic choice in what they are doing.</a:t>
            </a:r>
          </a:p>
          <a:p>
            <a:endParaRPr lang="en-GB" baseline="0" dirty="0" smtClean="0"/>
          </a:p>
          <a:p>
            <a:r>
              <a:rPr lang="en-GB" baseline="0" dirty="0" smtClean="0"/>
              <a:t>This lays the groundwork for what role consent plays in relationships.</a:t>
            </a:r>
          </a:p>
          <a:p>
            <a:endParaRPr lang="en-GB" baseline="0" dirty="0" smtClean="0"/>
          </a:p>
          <a:p>
            <a:r>
              <a:rPr lang="en-GB" baseline="0" dirty="0" smtClean="0"/>
              <a:t>(KS3 R8)</a:t>
            </a:r>
          </a:p>
          <a:p>
            <a:r>
              <a:rPr lang="en-GB" baseline="0" dirty="0" smtClean="0"/>
              <a:t>(KS4 R2,R12, R31)</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5</a:t>
            </a:fld>
            <a:endParaRPr lang="en-GB"/>
          </a:p>
        </p:txBody>
      </p:sp>
    </p:spTree>
    <p:extLst>
      <p:ext uri="{BB962C8B-B14F-4D97-AF65-F5344CB8AC3E}">
        <p14:creationId xmlns:p14="http://schemas.microsoft.com/office/powerpoint/2010/main" val="95785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highlights some of the key aspects which can cause some</a:t>
            </a:r>
            <a:r>
              <a:rPr lang="en-GB" baseline="0" dirty="0" smtClean="0"/>
              <a:t> unease with some students and important to highlight that despite what people may say the majority of young people under 16 are not having sex on a regular basis.  Peer pressure is likely to have come up as one of the reasons to have sex so refer back to this and ask students what might work for them in terms of resisting pressure;</a:t>
            </a:r>
          </a:p>
          <a:p>
            <a:endParaRPr lang="en-GB" baseline="0" dirty="0" smtClean="0"/>
          </a:p>
          <a:p>
            <a:r>
              <a:rPr lang="en-GB" baseline="0" dirty="0" smtClean="0"/>
              <a:t>Examples of support could include;</a:t>
            </a:r>
          </a:p>
          <a:p>
            <a:pPr marL="171450" indent="-171450">
              <a:buFont typeface="Arial" panose="020B0604020202020204" pitchFamily="34" charset="0"/>
              <a:buChar char="•"/>
            </a:pPr>
            <a:r>
              <a:rPr lang="en-GB" baseline="0" dirty="0" smtClean="0"/>
              <a:t>Having friends to confide in when feeling pressured.</a:t>
            </a:r>
          </a:p>
          <a:p>
            <a:pPr marL="171450" indent="-171450">
              <a:buFont typeface="Arial" panose="020B0604020202020204" pitchFamily="34" charset="0"/>
              <a:buChar char="•"/>
            </a:pPr>
            <a:r>
              <a:rPr lang="en-GB" baseline="0" dirty="0" smtClean="0"/>
              <a:t>Having lines to come back with if feeling pressure to have sex; </a:t>
            </a:r>
            <a:r>
              <a:rPr lang="en-GB" baseline="0" dirty="0" err="1" smtClean="0"/>
              <a:t>eg</a:t>
            </a:r>
            <a:r>
              <a:rPr lang="en-GB" baseline="0" dirty="0" smtClean="0"/>
              <a:t> If you respected me you wouldn’t pressure, I like you but it’s not the right time.  If friends are pressuring; </a:t>
            </a:r>
            <a:r>
              <a:rPr lang="en-GB" baseline="0" dirty="0" err="1" smtClean="0"/>
              <a:t>eg</a:t>
            </a:r>
            <a:r>
              <a:rPr lang="en-GB" baseline="0" dirty="0" smtClean="0"/>
              <a:t> you’ve been going out for ages, you should have done X by now; </a:t>
            </a:r>
            <a:r>
              <a:rPr lang="en-GB" baseline="0" dirty="0" err="1" smtClean="0"/>
              <a:t>eg</a:t>
            </a:r>
            <a:r>
              <a:rPr lang="en-GB" baseline="0" dirty="0" smtClean="0"/>
              <a:t> Why are you so interested in my sex life?, There’s plenty of time what’s the rush?, It’s between me and X.</a:t>
            </a:r>
          </a:p>
          <a:p>
            <a:pPr marL="171450" indent="-171450">
              <a:buFont typeface="Arial" panose="020B0604020202020204" pitchFamily="34" charset="0"/>
              <a:buChar char="•"/>
            </a:pPr>
            <a:r>
              <a:rPr lang="en-GB" baseline="0" dirty="0" smtClean="0"/>
              <a:t>Good to ask students to work in small groups and think about;</a:t>
            </a:r>
          </a:p>
          <a:p>
            <a:pPr marL="685800" lvl="1" indent="-228600">
              <a:buFont typeface="+mj-lt"/>
              <a:buAutoNum type="arabicPeriod"/>
            </a:pPr>
            <a:r>
              <a:rPr lang="en-GB" baseline="0" dirty="0" smtClean="0"/>
              <a:t>How would they resist a partner who’s starting to pressure them?</a:t>
            </a:r>
          </a:p>
          <a:p>
            <a:pPr marL="685800" lvl="1" indent="-228600">
              <a:buFont typeface="+mj-lt"/>
              <a:buAutoNum type="arabicPeriod"/>
            </a:pPr>
            <a:r>
              <a:rPr lang="en-GB" baseline="0" dirty="0" smtClean="0"/>
              <a:t>How would they challenge friends who creating pressure?</a:t>
            </a:r>
          </a:p>
          <a:p>
            <a:pPr marL="685800" lvl="1" indent="-228600">
              <a:buFont typeface="+mj-lt"/>
              <a:buAutoNum type="arabicPeriod"/>
            </a:pPr>
            <a:r>
              <a:rPr lang="en-GB" baseline="0" dirty="0" smtClean="0"/>
              <a:t>How would they challenge peers if they saw someone being pressured?</a:t>
            </a:r>
          </a:p>
          <a:p>
            <a:pPr marL="685800" lvl="1" indent="-228600">
              <a:buFont typeface="+mj-lt"/>
              <a:buAutoNum type="arabicPeriod"/>
            </a:pPr>
            <a:r>
              <a:rPr lang="en-GB" baseline="0" dirty="0" smtClean="0"/>
              <a:t>How would they support someone who is being pressured?</a:t>
            </a:r>
          </a:p>
          <a:p>
            <a:pPr marL="228600" lvl="0" indent="-228600">
              <a:buFont typeface="Arial" panose="020B0604020202020204" pitchFamily="34" charset="0"/>
              <a:buChar char="•"/>
            </a:pPr>
            <a:r>
              <a:rPr lang="en-GB" baseline="0" dirty="0" smtClean="0"/>
              <a:t>RU ready questions can create a basis for reflection in terms of whether or not someone feels ready, BUT remember the law says 16yrs.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(KS3 R12)</a:t>
            </a:r>
          </a:p>
          <a:p>
            <a:pPr marL="0" indent="0">
              <a:buFont typeface="Arial" panose="020B0604020202020204" pitchFamily="34" charset="0"/>
              <a:buNone/>
            </a:pPr>
            <a:r>
              <a:rPr lang="en-GB" baseline="0" dirty="0" smtClean="0"/>
              <a:t>(KS4 R21)</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6</a:t>
            </a:fld>
            <a:endParaRPr lang="en-GB"/>
          </a:p>
        </p:txBody>
      </p:sp>
    </p:spTree>
    <p:extLst>
      <p:ext uri="{BB962C8B-B14F-4D97-AF65-F5344CB8AC3E}">
        <p14:creationId xmlns:p14="http://schemas.microsoft.com/office/powerpoint/2010/main" val="129393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Providing a key message that most young people</a:t>
            </a:r>
            <a:r>
              <a:rPr lang="en-GB" baseline="0" dirty="0" smtClean="0"/>
              <a:t> are not sexually active at 16, despite people often talking about this, and whilst most people </a:t>
            </a:r>
            <a:r>
              <a:rPr lang="en-GB" b="1" baseline="0" dirty="0" smtClean="0"/>
              <a:t>do not </a:t>
            </a:r>
            <a:r>
              <a:rPr lang="en-GB" baseline="0" dirty="0" smtClean="0"/>
              <a:t>regret first sex many do and of those that do most wish they’d waited.</a:t>
            </a:r>
            <a:r>
              <a:rPr lang="en-GB" b="0" baseline="0" dirty="0" smtClean="0"/>
              <a:t> Important to recognise lack of regret rather than create easily disproved myths which then affect credibility regarding other messages.</a:t>
            </a:r>
          </a:p>
          <a:p>
            <a:endParaRPr lang="en-GB" b="0" baseline="0" dirty="0" smtClean="0"/>
          </a:p>
          <a:p>
            <a:r>
              <a:rPr lang="en-GB" b="0" baseline="0" dirty="0" smtClean="0"/>
              <a:t>(KS4 R21)</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7</a:t>
            </a:fld>
            <a:endParaRPr lang="en-GB"/>
          </a:p>
        </p:txBody>
      </p:sp>
    </p:spTree>
    <p:extLst>
      <p:ext uri="{BB962C8B-B14F-4D97-AF65-F5344CB8AC3E}">
        <p14:creationId xmlns:p14="http://schemas.microsoft.com/office/powerpoint/2010/main" val="2950615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questions can help young people think through whether or not they are ready or they need to wait and being able to answer yes to these questions is a useful </a:t>
            </a:r>
            <a:r>
              <a:rPr lang="en-GB" baseline="0" dirty="0" smtClean="0"/>
              <a:t>start, but not a guarantee that someone is ready for sex.</a:t>
            </a:r>
            <a:endParaRPr lang="en-GB" baseline="0" dirty="0" smtClean="0"/>
          </a:p>
          <a:p>
            <a:r>
              <a:rPr lang="en-GB" baseline="0" dirty="0" smtClean="0"/>
              <a:t>(KS3 R28)</a:t>
            </a:r>
          </a:p>
          <a:p>
            <a:r>
              <a:rPr lang="en-GB" baseline="0" dirty="0" smtClean="0"/>
              <a:t>(KS4 R21)  </a:t>
            </a:r>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8</a:t>
            </a:fld>
            <a:endParaRPr lang="en-GB"/>
          </a:p>
        </p:txBody>
      </p:sp>
    </p:spTree>
    <p:extLst>
      <p:ext uri="{BB962C8B-B14F-4D97-AF65-F5344CB8AC3E}">
        <p14:creationId xmlns:p14="http://schemas.microsoft.com/office/powerpoint/2010/main" val="31849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questions help young people consider reasons they are having sex and are</a:t>
            </a:r>
            <a:r>
              <a:rPr lang="en-GB" baseline="0" dirty="0" smtClean="0"/>
              <a:t> they having sex for the wrong reasons</a:t>
            </a:r>
            <a:r>
              <a:rPr lang="en-GB" baseline="0" dirty="0" smtClean="0"/>
              <a:t>.</a:t>
            </a:r>
          </a:p>
          <a:p>
            <a:endParaRPr lang="en-GB" baseline="0" dirty="0" smtClean="0"/>
          </a:p>
          <a:p>
            <a:r>
              <a:rPr lang="en-GB" baseline="0" dirty="0" smtClean="0"/>
              <a:t>Final point to make is that sometimes it just doesn’t feel right and if that’s the case then encourage people to listen to their gut and this decision should be respected.  </a:t>
            </a:r>
            <a:r>
              <a:rPr lang="en-GB" baseline="0" dirty="0" err="1" smtClean="0"/>
              <a:t>Ie</a:t>
            </a:r>
            <a:r>
              <a:rPr lang="en-GB" baseline="0" dirty="0" smtClean="0"/>
              <a:t> no-one is under any obligation to explain why they don’t want sex, and pressuring someone into justifying their decision to say no is unacceptable.</a:t>
            </a:r>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9</a:t>
            </a:fld>
            <a:endParaRPr lang="en-GB"/>
          </a:p>
        </p:txBody>
      </p:sp>
    </p:spTree>
    <p:extLst>
      <p:ext uri="{BB962C8B-B14F-4D97-AF65-F5344CB8AC3E}">
        <p14:creationId xmlns:p14="http://schemas.microsoft.com/office/powerpoint/2010/main" val="378095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people are feeling pressure how</a:t>
            </a:r>
            <a:r>
              <a:rPr lang="en-GB" baseline="0" dirty="0" smtClean="0"/>
              <a:t> can people resist this. Use clip. Whilst the clip does show an older male pressuring a female it is important to stress this is not the only the only way pressure can flow, although it is the most common scenario.</a:t>
            </a:r>
          </a:p>
          <a:p>
            <a:endParaRPr lang="en-GB" baseline="0" dirty="0" smtClean="0"/>
          </a:p>
          <a:p>
            <a:r>
              <a:rPr lang="en-GB" baseline="0" dirty="0" smtClean="0"/>
              <a:t>Consider why might Julian be acting the way he is in terms of pressuring Shanice?</a:t>
            </a:r>
          </a:p>
          <a:p>
            <a:r>
              <a:rPr lang="en-GB" baseline="0" dirty="0" smtClean="0"/>
              <a:t>What is Shanice doing that is helpful for her?</a:t>
            </a:r>
          </a:p>
          <a:p>
            <a:r>
              <a:rPr lang="en-GB" baseline="0" dirty="0" smtClean="0"/>
              <a:t>What actions could Julian and Shanice do to help their relationship?</a:t>
            </a:r>
          </a:p>
          <a:p>
            <a:endParaRPr lang="en-GB" baseline="0" dirty="0" smtClean="0"/>
          </a:p>
          <a:p>
            <a:r>
              <a:rPr lang="en-GB" baseline="0" dirty="0" smtClean="0"/>
              <a:t>(KS3 R24, R29, R31*) * during discussion point made around importance of good relationship values and what account is Julian taking of pleasure from Shanice’s perspective)</a:t>
            </a:r>
          </a:p>
          <a:p>
            <a:endParaRPr lang="en-GB" baseline="0" dirty="0" smtClean="0"/>
          </a:p>
          <a:p>
            <a:r>
              <a:rPr lang="en-GB" baseline="0" dirty="0" smtClean="0"/>
              <a:t>(KS4 R1, R18, R21, R22)</a:t>
            </a:r>
            <a:endParaRPr lang="en-GB" dirty="0"/>
          </a:p>
        </p:txBody>
      </p:sp>
      <p:sp>
        <p:nvSpPr>
          <p:cNvPr id="4" name="Slide Number Placeholder 3"/>
          <p:cNvSpPr>
            <a:spLocks noGrp="1"/>
          </p:cNvSpPr>
          <p:nvPr>
            <p:ph type="sldNum" sz="quarter" idx="10"/>
          </p:nvPr>
        </p:nvSpPr>
        <p:spPr/>
        <p:txBody>
          <a:bodyPr/>
          <a:lstStyle/>
          <a:p>
            <a:fld id="{65F0B768-640F-4BD4-B49A-CC502B000A1F}" type="slidenum">
              <a:rPr lang="en-GB" smtClean="0"/>
              <a:t>10</a:t>
            </a:fld>
            <a:endParaRPr lang="en-GB"/>
          </a:p>
        </p:txBody>
      </p:sp>
    </p:spTree>
    <p:extLst>
      <p:ext uri="{BB962C8B-B14F-4D97-AF65-F5344CB8AC3E}">
        <p14:creationId xmlns:p14="http://schemas.microsoft.com/office/powerpoint/2010/main" val="34999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50B426-EDD2-4AF5-A131-548A67455E5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101384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50B426-EDD2-4AF5-A131-548A67455E5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174024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50B426-EDD2-4AF5-A131-548A67455E5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187260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50B426-EDD2-4AF5-A131-548A67455E5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127839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50B426-EDD2-4AF5-A131-548A67455E5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195231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50B426-EDD2-4AF5-A131-548A67455E58}"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390648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50B426-EDD2-4AF5-A131-548A67455E58}" type="datetimeFigureOut">
              <a:rPr lang="en-GB" smtClean="0"/>
              <a:t>09/03/2021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89026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50B426-EDD2-4AF5-A131-548A67455E58}" type="datetimeFigureOut">
              <a:rPr lang="en-GB" smtClean="0"/>
              <a:t>09/03/2021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343472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0B426-EDD2-4AF5-A131-548A67455E58}" type="datetimeFigureOut">
              <a:rPr lang="en-GB" smtClean="0"/>
              <a:t>09/03/2021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21382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0B426-EDD2-4AF5-A131-548A67455E58}"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59443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0B426-EDD2-4AF5-A131-548A67455E58}"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3068E0-C659-40AB-870F-953484FD1473}" type="slidenum">
              <a:rPr lang="en-GB" smtClean="0"/>
              <a:t>‹#›</a:t>
            </a:fld>
            <a:endParaRPr lang="en-GB"/>
          </a:p>
        </p:txBody>
      </p:sp>
    </p:spTree>
    <p:extLst>
      <p:ext uri="{BB962C8B-B14F-4D97-AF65-F5344CB8AC3E}">
        <p14:creationId xmlns:p14="http://schemas.microsoft.com/office/powerpoint/2010/main" val="81468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0B426-EDD2-4AF5-A131-548A67455E58}" type="datetimeFigureOut">
              <a:rPr lang="en-GB" smtClean="0"/>
              <a:t>09/03/2021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068E0-C659-40AB-870F-953484FD1473}" type="slidenum">
              <a:rPr lang="en-GB" smtClean="0"/>
              <a:t>‹#›</a:t>
            </a:fld>
            <a:endParaRPr lang="en-GB"/>
          </a:p>
        </p:txBody>
      </p:sp>
      <p:pic>
        <p:nvPicPr>
          <p:cNvPr id="7" name="Picture 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355601"/>
            <a:ext cx="157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410200" y="319089"/>
            <a:ext cx="3276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057" y="5961547"/>
            <a:ext cx="91567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41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Consent in relationships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71693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Shanice and Julian</a:t>
            </a:r>
            <a:endParaRPr lang="en-GB" dirty="0"/>
          </a:p>
        </p:txBody>
      </p:sp>
      <p:sp>
        <p:nvSpPr>
          <p:cNvPr id="3" name="Content Placeholder 2"/>
          <p:cNvSpPr>
            <a:spLocks noGrp="1"/>
          </p:cNvSpPr>
          <p:nvPr>
            <p:ph idx="1"/>
          </p:nvPr>
        </p:nvSpPr>
        <p:spPr/>
        <p:txBody>
          <a:bodyPr/>
          <a:lstStyle/>
          <a:p>
            <a:r>
              <a:rPr lang="en-GB" dirty="0" smtClean="0"/>
              <a:t>What strategies can you put in place to resist pressure?</a:t>
            </a:r>
          </a:p>
          <a:p>
            <a:endParaRPr lang="en-GB" dirty="0"/>
          </a:p>
          <a:p>
            <a:r>
              <a:rPr lang="en-GB" dirty="0"/>
              <a:t>https://www.bbc.co.uk/teach/class-clips-video/pshe-ks3--ks4-dealing-with-pressures-to-have-sex/zbwd7nb</a:t>
            </a:r>
            <a:endParaRPr lang="en-GB" dirty="0" smtClean="0"/>
          </a:p>
        </p:txBody>
      </p:sp>
    </p:spTree>
    <p:extLst>
      <p:ext uri="{BB962C8B-B14F-4D97-AF65-F5344CB8AC3E}">
        <p14:creationId xmlns:p14="http://schemas.microsoft.com/office/powerpoint/2010/main" val="267280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12568"/>
          </a:xfrm>
        </p:spPr>
        <p:txBody>
          <a:bodyPr>
            <a:normAutofit fontScale="77500" lnSpcReduction="20000"/>
          </a:bodyPr>
          <a:lstStyle/>
          <a:p>
            <a:endParaRPr lang="en-GB" dirty="0" smtClean="0"/>
          </a:p>
          <a:p>
            <a:r>
              <a:rPr lang="en-GB" dirty="0" smtClean="0"/>
              <a:t>Sabrina (16) and Sean (18) have been seeing each other for a while but have kept things quiet as Sean thinks it’s best. At first Sean was very gentle and paid Sabrina lots of compliments, but more recently has been under a bit of stress at home, and is getting irritable, and putting Sabrina down for any little thing.  Sean has told her that if she really liked him, then she would understand.  Sabrina is ‘forgiving’ Sean and puts his behaviour down to the stress, but he’s threatened her a couple of times lately.  This night when they meet up he tells Sabrina that he’s really wound up and sex is a good way to help calm down.  Sabrina agrees to this and they have sex.</a:t>
            </a:r>
            <a:endParaRPr lang="en-GB" dirty="0"/>
          </a:p>
          <a:p>
            <a:r>
              <a:rPr lang="en-GB" dirty="0" smtClean="0"/>
              <a:t>Has an offence been committed?</a:t>
            </a:r>
            <a:endParaRPr lang="en-GB" dirty="0"/>
          </a:p>
        </p:txBody>
      </p:sp>
      <p:sp>
        <p:nvSpPr>
          <p:cNvPr id="2" name="TextBox 1"/>
          <p:cNvSpPr txBox="1"/>
          <p:nvPr/>
        </p:nvSpPr>
        <p:spPr>
          <a:xfrm>
            <a:off x="2339752" y="332656"/>
            <a:ext cx="4464496" cy="707886"/>
          </a:xfrm>
          <a:prstGeom prst="rect">
            <a:avLst/>
          </a:prstGeom>
          <a:noFill/>
        </p:spPr>
        <p:txBody>
          <a:bodyPr wrap="square" rtlCol="0">
            <a:spAutoFit/>
          </a:bodyPr>
          <a:lstStyle/>
          <a:p>
            <a:pPr algn="ctr"/>
            <a:r>
              <a:rPr lang="en-GB" sz="4000" dirty="0" smtClean="0">
                <a:latin typeface="Arial" panose="020B0604020202020204" pitchFamily="34" charset="0"/>
                <a:cs typeface="Arial" panose="020B0604020202020204" pitchFamily="34" charset="0"/>
              </a:rPr>
              <a:t>Scenario 1</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299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Prompt Questions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What impact, if any, does a relationship have on the issue of consent?</a:t>
            </a:r>
          </a:p>
          <a:p>
            <a:pPr marL="514350" indent="-514350">
              <a:buFont typeface="+mj-lt"/>
              <a:buAutoNum type="arabicPeriod"/>
            </a:pPr>
            <a:r>
              <a:rPr lang="en-GB" dirty="0" smtClean="0"/>
              <a:t>Does this appear to be a healthy relationship? If not, why not?</a:t>
            </a:r>
          </a:p>
          <a:p>
            <a:pPr marL="514350" indent="-514350">
              <a:buFont typeface="+mj-lt"/>
              <a:buAutoNum type="arabicPeriod"/>
            </a:pPr>
            <a:r>
              <a:rPr lang="en-GB" dirty="0" smtClean="0"/>
              <a:t>What might Sabrina’s state of mind be when she ‘agrees’ to having sex?</a:t>
            </a:r>
            <a:endParaRPr lang="en-GB" dirty="0"/>
          </a:p>
        </p:txBody>
      </p:sp>
    </p:spTree>
    <p:extLst>
      <p:ext uri="{BB962C8B-B14F-4D97-AF65-F5344CB8AC3E}">
        <p14:creationId xmlns:p14="http://schemas.microsoft.com/office/powerpoint/2010/main" val="298818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641379"/>
          </a:xfrm>
        </p:spPr>
        <p:txBody>
          <a:bodyPr>
            <a:normAutofit fontScale="92500" lnSpcReduction="20000"/>
          </a:bodyPr>
          <a:lstStyle/>
          <a:p>
            <a:endParaRPr lang="en-GB" sz="1200" dirty="0" smtClean="0"/>
          </a:p>
          <a:p>
            <a:r>
              <a:rPr lang="en-GB" dirty="0" smtClean="0"/>
              <a:t>Abi (21yrs) meets Jo (24yrs) leaving the </a:t>
            </a:r>
            <a:r>
              <a:rPr lang="en-GB" dirty="0"/>
              <a:t>A</a:t>
            </a:r>
            <a:r>
              <a:rPr lang="en-GB" dirty="0" smtClean="0"/>
              <a:t>capulco night club in the early hours of the morning, having consumed a substantial amount of alcohol.  Abi  fancies Jo and strikes up a brief drunken conversation! and they have a bit of a laugh.  Abi then decides to “make a move”, and takes her (Jo) round the side of the building where she starts kissing Jo and goes on to put her hand down Jo’s pants. Jo doesn’t resist or say no.</a:t>
            </a:r>
          </a:p>
          <a:p>
            <a:pPr marL="0" indent="0">
              <a:buNone/>
            </a:pPr>
            <a:endParaRPr lang="en-GB" dirty="0" smtClean="0"/>
          </a:p>
          <a:p>
            <a:r>
              <a:rPr lang="en-GB" dirty="0" smtClean="0"/>
              <a:t>Has an offence been committed?</a:t>
            </a:r>
            <a:endParaRPr lang="en-GB" dirty="0"/>
          </a:p>
        </p:txBody>
      </p:sp>
      <p:sp>
        <p:nvSpPr>
          <p:cNvPr id="5" name="Title 1"/>
          <p:cNvSpPr>
            <a:spLocks noGrp="1"/>
          </p:cNvSpPr>
          <p:nvPr>
            <p:ph type="title"/>
          </p:nvPr>
        </p:nvSpPr>
        <p:spPr>
          <a:xfrm>
            <a:off x="457200" y="274638"/>
            <a:ext cx="8229600" cy="1143000"/>
          </a:xfrm>
        </p:spPr>
        <p:txBody>
          <a:bodyPr/>
          <a:lstStyle/>
          <a:p>
            <a:r>
              <a:rPr lang="en-GB" dirty="0" smtClean="0"/>
              <a:t>Scenario 2</a:t>
            </a:r>
            <a:endParaRPr lang="en-GB" dirty="0"/>
          </a:p>
        </p:txBody>
      </p:sp>
    </p:spTree>
    <p:extLst>
      <p:ext uri="{BB962C8B-B14F-4D97-AF65-F5344CB8AC3E}">
        <p14:creationId xmlns:p14="http://schemas.microsoft.com/office/powerpoint/2010/main" val="4276313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Prompt Questions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Abi and Jo and both identify as female. Does this have any bearing on the issue (or perception) of consent?</a:t>
            </a:r>
          </a:p>
          <a:p>
            <a:pPr marL="514350" indent="-514350">
              <a:buFont typeface="+mj-lt"/>
              <a:buAutoNum type="arabicPeriod"/>
            </a:pPr>
            <a:r>
              <a:rPr lang="en-GB" dirty="0" smtClean="0"/>
              <a:t>How might Alcohol have affected the decision making ability of both Jo and Abi?</a:t>
            </a:r>
          </a:p>
          <a:p>
            <a:pPr marL="514350" indent="-514350">
              <a:buFont typeface="+mj-lt"/>
              <a:buAutoNum type="arabicPeriod"/>
            </a:pPr>
            <a:r>
              <a:rPr lang="en-GB" dirty="0" smtClean="0"/>
              <a:t>Who has responsibility for obtaining and giving consent in this scenario?</a:t>
            </a:r>
          </a:p>
          <a:p>
            <a:endParaRPr lang="en-GB" dirty="0" smtClean="0"/>
          </a:p>
          <a:p>
            <a:endParaRPr lang="en-GB" dirty="0"/>
          </a:p>
        </p:txBody>
      </p:sp>
    </p:spTree>
    <p:extLst>
      <p:ext uri="{BB962C8B-B14F-4D97-AF65-F5344CB8AC3E}">
        <p14:creationId xmlns:p14="http://schemas.microsoft.com/office/powerpoint/2010/main" val="252095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en-GB" altLang="en-US" sz="4800" smtClean="0"/>
              <a:t>Consent is….</a:t>
            </a:r>
          </a:p>
        </p:txBody>
      </p:sp>
      <p:sp>
        <p:nvSpPr>
          <p:cNvPr id="6147" name="Rectangle 3"/>
          <p:cNvSpPr>
            <a:spLocks noGrp="1"/>
          </p:cNvSpPr>
          <p:nvPr>
            <p:ph type="body" idx="1"/>
          </p:nvPr>
        </p:nvSpPr>
        <p:spPr/>
        <p:txBody>
          <a:bodyPr/>
          <a:lstStyle/>
          <a:p>
            <a:pPr eaLnBrk="1" hangingPunct="1"/>
            <a:r>
              <a:rPr lang="en-GB" altLang="en-US" dirty="0" smtClean="0">
                <a:cs typeface="Arial" charset="0"/>
              </a:rPr>
              <a:t>When someone “agrees by choice and has the freedom and capacity to make that choice”. (CPS 2014)</a:t>
            </a:r>
          </a:p>
          <a:p>
            <a:pPr eaLnBrk="1" hangingPunct="1"/>
            <a:r>
              <a:rPr lang="en-GB" altLang="en-US" dirty="0" smtClean="0">
                <a:cs typeface="Arial" charset="0"/>
              </a:rPr>
              <a:t>Consent is active and </a:t>
            </a:r>
            <a:r>
              <a:rPr lang="en-GB" altLang="en-US" b="1" dirty="0" smtClean="0">
                <a:cs typeface="Arial" charset="0"/>
              </a:rPr>
              <a:t>not </a:t>
            </a:r>
            <a:r>
              <a:rPr lang="en-GB" altLang="en-US" dirty="0" smtClean="0">
                <a:cs typeface="Arial" charset="0"/>
              </a:rPr>
              <a:t>passive.</a:t>
            </a:r>
          </a:p>
          <a:p>
            <a:pPr eaLnBrk="1" hangingPunct="1"/>
            <a:r>
              <a:rPr lang="en-GB" altLang="en-US" dirty="0" smtClean="0">
                <a:cs typeface="Arial" charset="0"/>
              </a:rPr>
              <a:t>Consent can be withdrawn at any point.</a:t>
            </a:r>
          </a:p>
          <a:p>
            <a:r>
              <a:rPr lang="en-GB" altLang="en-US">
                <a:cs typeface="Arial" charset="0"/>
              </a:rPr>
              <a:t>http://www.consentiseverything.com</a:t>
            </a:r>
            <a:r>
              <a:rPr lang="en-GB" altLang="en-US" smtClean="0">
                <a:cs typeface="Arial" charset="0"/>
              </a:rPr>
              <a:t>/</a:t>
            </a:r>
            <a:endParaRPr lang="en-GB" altLang="en-US" dirty="0" smtClean="0">
              <a:cs typeface="Arial" charset="0"/>
            </a:endParaRPr>
          </a:p>
          <a:p>
            <a:endParaRPr lang="en-GB" altLang="en-US" dirty="0" smtClean="0">
              <a:cs typeface="Arial" charset="0"/>
            </a:endParaRPr>
          </a:p>
        </p:txBody>
      </p:sp>
    </p:spTree>
    <p:extLst>
      <p:ext uri="{BB962C8B-B14F-4D97-AF65-F5344CB8AC3E}">
        <p14:creationId xmlns:p14="http://schemas.microsoft.com/office/powerpoint/2010/main" val="1772863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points</a:t>
            </a:r>
            <a:endParaRPr lang="en-GB" dirty="0"/>
          </a:p>
        </p:txBody>
      </p:sp>
      <p:sp>
        <p:nvSpPr>
          <p:cNvPr id="3" name="Content Placeholder 2"/>
          <p:cNvSpPr>
            <a:spLocks noGrp="1"/>
          </p:cNvSpPr>
          <p:nvPr>
            <p:ph idx="1"/>
          </p:nvPr>
        </p:nvSpPr>
        <p:spPr/>
        <p:txBody>
          <a:bodyPr>
            <a:normAutofit/>
          </a:bodyPr>
          <a:lstStyle/>
          <a:p>
            <a:r>
              <a:rPr lang="en-GB" dirty="0" smtClean="0"/>
              <a:t>Ask class to put on a post it what they have learned through the session.</a:t>
            </a:r>
          </a:p>
          <a:p>
            <a:r>
              <a:rPr lang="en-GB" dirty="0" smtClean="0"/>
              <a:t>Ask students to reflect on how learning could be put in to practice.</a:t>
            </a:r>
          </a:p>
          <a:p>
            <a:endParaRPr lang="en-GB" dirty="0"/>
          </a:p>
          <a:p>
            <a:r>
              <a:rPr lang="en-GB" dirty="0" smtClean="0"/>
              <a:t>Follow-on activity</a:t>
            </a:r>
          </a:p>
          <a:p>
            <a:pPr lvl="1"/>
            <a:r>
              <a:rPr lang="en-GB" dirty="0" smtClean="0"/>
              <a:t>Ask students to write down one action they think they could take in relation to the learning point.</a:t>
            </a:r>
            <a:endParaRPr lang="en-GB" dirty="0"/>
          </a:p>
        </p:txBody>
      </p:sp>
    </p:spTree>
    <p:extLst>
      <p:ext uri="{BB962C8B-B14F-4D97-AF65-F5344CB8AC3E}">
        <p14:creationId xmlns:p14="http://schemas.microsoft.com/office/powerpoint/2010/main" val="92323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normAutofit/>
          </a:bodyPr>
          <a:lstStyle/>
          <a:p>
            <a:r>
              <a:rPr lang="en-GB" dirty="0" smtClean="0"/>
              <a:t>To understand influences on sexual behaviour and develop skills for self awareness.</a:t>
            </a:r>
          </a:p>
          <a:p>
            <a:r>
              <a:rPr lang="en-GB" dirty="0" smtClean="0"/>
              <a:t>To understand the role of consent in relationships</a:t>
            </a:r>
          </a:p>
          <a:p>
            <a:r>
              <a:rPr lang="en-GB" dirty="0" smtClean="0"/>
              <a:t>Recognised and challenge victim blaming</a:t>
            </a:r>
          </a:p>
          <a:p>
            <a:r>
              <a:rPr lang="en-GB" dirty="0" smtClean="0"/>
              <a:t>To understand the impact of drugs and alcohol on choices, consent and sexual behaviour</a:t>
            </a:r>
          </a:p>
          <a:p>
            <a:endParaRPr lang="en-GB" dirty="0"/>
          </a:p>
        </p:txBody>
      </p:sp>
    </p:spTree>
    <p:extLst>
      <p:ext uri="{BB962C8B-B14F-4D97-AF65-F5344CB8AC3E}">
        <p14:creationId xmlns:p14="http://schemas.microsoft.com/office/powerpoint/2010/main" val="217380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Groundrules</a:t>
            </a:r>
            <a:br>
              <a:rPr lang="en-GB" dirty="0" smtClean="0"/>
            </a:br>
            <a:r>
              <a:rPr lang="en-GB" sz="3600" dirty="0" smtClean="0">
                <a:solidFill>
                  <a:schemeClr val="tx1">
                    <a:lumMod val="65000"/>
                    <a:lumOff val="35000"/>
                  </a:schemeClr>
                </a:solidFill>
              </a:rPr>
              <a:t>(Suggested)</a:t>
            </a:r>
            <a:endParaRPr lang="en-GB" sz="3600"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GB" dirty="0"/>
              <a:t>Need to </a:t>
            </a:r>
            <a:r>
              <a:rPr lang="en-GB" dirty="0" smtClean="0"/>
              <a:t>treat each other with respect.</a:t>
            </a:r>
            <a:endParaRPr lang="en-GB" dirty="0"/>
          </a:p>
          <a:p>
            <a:r>
              <a:rPr lang="en-GB" dirty="0"/>
              <a:t>Everyone has a right to an opinion and be heard.</a:t>
            </a:r>
          </a:p>
          <a:p>
            <a:r>
              <a:rPr lang="en-GB" dirty="0" smtClean="0"/>
              <a:t>Listen to each other</a:t>
            </a:r>
          </a:p>
          <a:p>
            <a:r>
              <a:rPr lang="en-GB" dirty="0" smtClean="0"/>
              <a:t>Participate as much as you are comfortable with.</a:t>
            </a:r>
          </a:p>
          <a:p>
            <a:r>
              <a:rPr lang="en-GB" dirty="0" smtClean="0"/>
              <a:t>Disagree with comments / opinions without personal comments. </a:t>
            </a:r>
            <a:r>
              <a:rPr lang="en-GB" dirty="0" err="1" smtClean="0"/>
              <a:t>Eg</a:t>
            </a:r>
            <a:r>
              <a:rPr lang="en-GB" dirty="0" smtClean="0"/>
              <a:t> I disagree because…</a:t>
            </a:r>
          </a:p>
          <a:p>
            <a:endParaRPr lang="en-GB" dirty="0"/>
          </a:p>
          <a:p>
            <a:endParaRPr lang="en-GB" dirty="0"/>
          </a:p>
        </p:txBody>
      </p:sp>
    </p:spTree>
    <p:extLst>
      <p:ext uri="{BB962C8B-B14F-4D97-AF65-F5344CB8AC3E}">
        <p14:creationId xmlns:p14="http://schemas.microsoft.com/office/powerpoint/2010/main" val="289517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Words for…</a:t>
            </a:r>
            <a:endParaRPr lang="en-GB" dirty="0"/>
          </a:p>
        </p:txBody>
      </p:sp>
      <p:sp>
        <p:nvSpPr>
          <p:cNvPr id="3" name="Content Placeholder 2"/>
          <p:cNvSpPr>
            <a:spLocks noGrp="1"/>
          </p:cNvSpPr>
          <p:nvPr>
            <p:ph idx="1"/>
          </p:nvPr>
        </p:nvSpPr>
        <p:spPr/>
        <p:txBody>
          <a:bodyPr/>
          <a:lstStyle/>
          <a:p>
            <a:r>
              <a:rPr lang="en-GB" dirty="0" smtClean="0"/>
              <a:t>Write down on post-it note.</a:t>
            </a:r>
            <a:endParaRPr lang="en-GB" dirty="0"/>
          </a:p>
        </p:txBody>
      </p:sp>
    </p:spTree>
    <p:extLst>
      <p:ext uri="{BB962C8B-B14F-4D97-AF65-F5344CB8AC3E}">
        <p14:creationId xmlns:p14="http://schemas.microsoft.com/office/powerpoint/2010/main" val="46289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Reasons for Sex</a:t>
            </a:r>
            <a:endParaRPr lang="en-GB" dirty="0"/>
          </a:p>
        </p:txBody>
      </p:sp>
      <p:sp>
        <p:nvSpPr>
          <p:cNvPr id="3" name="Content Placeholder 2"/>
          <p:cNvSpPr>
            <a:spLocks noGrp="1"/>
          </p:cNvSpPr>
          <p:nvPr>
            <p:ph idx="1"/>
          </p:nvPr>
        </p:nvSpPr>
        <p:spPr/>
        <p:txBody>
          <a:bodyPr/>
          <a:lstStyle/>
          <a:p>
            <a:r>
              <a:rPr lang="en-GB" dirty="0" smtClean="0"/>
              <a:t>Why? Remember there may be reasons over which someone has little or no control.</a:t>
            </a:r>
          </a:p>
          <a:p>
            <a:endParaRPr lang="en-GB" dirty="0"/>
          </a:p>
          <a:p>
            <a:r>
              <a:rPr lang="en-GB" dirty="0" smtClean="0"/>
              <a:t>Consider the different reasons people. have sex and divide these into what you might consider;</a:t>
            </a:r>
          </a:p>
          <a:p>
            <a:pPr lvl="1"/>
            <a:r>
              <a:rPr lang="en-GB" dirty="0" smtClean="0"/>
              <a:t>Positive / good </a:t>
            </a:r>
          </a:p>
          <a:p>
            <a:pPr lvl="1"/>
            <a:r>
              <a:rPr lang="en-GB" dirty="0" smtClean="0"/>
              <a:t>Negative / bad</a:t>
            </a:r>
            <a:endParaRPr lang="en-GB" dirty="0"/>
          </a:p>
        </p:txBody>
      </p:sp>
    </p:spTree>
    <p:extLst>
      <p:ext uri="{BB962C8B-B14F-4D97-AF65-F5344CB8AC3E}">
        <p14:creationId xmlns:p14="http://schemas.microsoft.com/office/powerpoint/2010/main" val="167225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am I ready?</a:t>
            </a:r>
            <a:endParaRPr lang="en-GB" dirty="0"/>
          </a:p>
        </p:txBody>
      </p:sp>
      <p:sp>
        <p:nvSpPr>
          <p:cNvPr id="3" name="Content Placeholder 2"/>
          <p:cNvSpPr>
            <a:spLocks noGrp="1"/>
          </p:cNvSpPr>
          <p:nvPr>
            <p:ph idx="1"/>
          </p:nvPr>
        </p:nvSpPr>
        <p:spPr/>
        <p:txBody>
          <a:bodyPr/>
          <a:lstStyle/>
          <a:p>
            <a:r>
              <a:rPr lang="en-GB" dirty="0" smtClean="0"/>
              <a:t>Normalising: </a:t>
            </a:r>
            <a:r>
              <a:rPr lang="en-GB" dirty="0" err="1" smtClean="0"/>
              <a:t>ie</a:t>
            </a:r>
            <a:r>
              <a:rPr lang="en-GB" dirty="0" smtClean="0"/>
              <a:t> most are not sexually active under 16, although many say they are!</a:t>
            </a:r>
          </a:p>
          <a:p>
            <a:r>
              <a:rPr lang="en-GB" dirty="0" smtClean="0"/>
              <a:t>Resisting pressure</a:t>
            </a:r>
          </a:p>
          <a:p>
            <a:r>
              <a:rPr lang="en-GB" dirty="0" smtClean="0"/>
              <a:t>RU ready questions</a:t>
            </a:r>
            <a:endParaRPr lang="en-GB" dirty="0"/>
          </a:p>
        </p:txBody>
      </p:sp>
    </p:spTree>
    <p:extLst>
      <p:ext uri="{BB962C8B-B14F-4D97-AF65-F5344CB8AC3E}">
        <p14:creationId xmlns:p14="http://schemas.microsoft.com/office/powerpoint/2010/main" val="85315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p:txBody>
          <a:bodyPr/>
          <a:lstStyle/>
          <a:p>
            <a:r>
              <a:rPr lang="en-GB" dirty="0" smtClean="0"/>
              <a:t>If you haven’t had sex by 16 you are not alone!!</a:t>
            </a:r>
          </a:p>
          <a:p>
            <a:pPr lvl="1"/>
            <a:r>
              <a:rPr lang="en-GB" dirty="0" smtClean="0"/>
              <a:t>Only around a third of young people have had sex by 16, although most have by 18.</a:t>
            </a:r>
          </a:p>
          <a:p>
            <a:r>
              <a:rPr lang="en-GB" dirty="0" smtClean="0"/>
              <a:t>Findings from latest surveys</a:t>
            </a:r>
          </a:p>
          <a:p>
            <a:pPr lvl="1"/>
            <a:r>
              <a:rPr lang="en-GB" dirty="0" smtClean="0"/>
              <a:t>¼ of men and 1/3 of women regretted first sex with the majority wishing they had delayed sex.</a:t>
            </a:r>
          </a:p>
          <a:p>
            <a:pPr lvl="1"/>
            <a:r>
              <a:rPr lang="en-GB" dirty="0" smtClean="0"/>
              <a:t>Young women more likely (but not exclusively) to be under pressure from partners to have sex.</a:t>
            </a:r>
            <a:endParaRPr lang="en-GB" dirty="0"/>
          </a:p>
        </p:txBody>
      </p:sp>
    </p:spTree>
    <p:extLst>
      <p:ext uri="{BB962C8B-B14F-4D97-AF65-F5344CB8AC3E}">
        <p14:creationId xmlns:p14="http://schemas.microsoft.com/office/powerpoint/2010/main" val="22655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 Ready</a:t>
            </a:r>
            <a:endParaRPr lang="en-GB" dirty="0"/>
          </a:p>
        </p:txBody>
      </p:sp>
      <p:sp>
        <p:nvSpPr>
          <p:cNvPr id="3" name="Content Placeholder 2"/>
          <p:cNvSpPr>
            <a:spLocks noGrp="1"/>
          </p:cNvSpPr>
          <p:nvPr>
            <p:ph idx="1"/>
          </p:nvPr>
        </p:nvSpPr>
        <p:spPr/>
        <p:txBody>
          <a:bodyPr>
            <a:normAutofit lnSpcReduction="10000"/>
          </a:bodyPr>
          <a:lstStyle/>
          <a:p>
            <a:r>
              <a:rPr lang="en-GB" dirty="0" smtClean="0"/>
              <a:t>Can you say Yes to these questions?</a:t>
            </a:r>
          </a:p>
          <a:p>
            <a:pPr marL="971550" lvl="1" indent="-514350">
              <a:buFont typeface="+mj-lt"/>
              <a:buAutoNum type="arabicPeriod"/>
            </a:pPr>
            <a:r>
              <a:rPr lang="en-GB" dirty="0" smtClean="0"/>
              <a:t>Does </a:t>
            </a:r>
            <a:r>
              <a:rPr lang="en-GB" dirty="0"/>
              <a:t>it feel right?</a:t>
            </a:r>
          </a:p>
          <a:p>
            <a:pPr marL="971550" lvl="1" indent="-514350">
              <a:buFont typeface="+mj-lt"/>
              <a:buAutoNum type="arabicPeriod"/>
            </a:pPr>
            <a:r>
              <a:rPr lang="en-GB" dirty="0" smtClean="0"/>
              <a:t>Do me and my partner feel the same about each other?</a:t>
            </a:r>
            <a:endParaRPr lang="en-GB" dirty="0"/>
          </a:p>
          <a:p>
            <a:pPr marL="971550" lvl="1" indent="-514350">
              <a:buFont typeface="+mj-lt"/>
              <a:buAutoNum type="arabicPeriod"/>
            </a:pPr>
            <a:r>
              <a:rPr lang="en-GB" dirty="0"/>
              <a:t>Have we talked about using condoms to prevent STIs and HIV, and was the talk OK?</a:t>
            </a:r>
          </a:p>
          <a:p>
            <a:pPr marL="971550" lvl="1" indent="-514350">
              <a:buFont typeface="+mj-lt"/>
              <a:buAutoNum type="arabicPeriod"/>
            </a:pPr>
            <a:r>
              <a:rPr lang="en-GB" dirty="0"/>
              <a:t>Have we got contraception organised to protect against pregnancy? </a:t>
            </a:r>
          </a:p>
          <a:p>
            <a:pPr marL="971550" lvl="1" indent="-514350">
              <a:buFont typeface="+mj-lt"/>
              <a:buAutoNum type="arabicPeriod"/>
            </a:pPr>
            <a:r>
              <a:rPr lang="en-GB" dirty="0"/>
              <a:t>Do I feel able to say "no" at any point if I change my mind, and will we both be OK with that?</a:t>
            </a:r>
          </a:p>
        </p:txBody>
      </p:sp>
    </p:spTree>
    <p:extLst>
      <p:ext uri="{BB962C8B-B14F-4D97-AF65-F5344CB8AC3E}">
        <p14:creationId xmlns:p14="http://schemas.microsoft.com/office/powerpoint/2010/main" val="397930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 U ready</a:t>
            </a:r>
            <a:endParaRPr lang="en-GB" dirty="0"/>
          </a:p>
        </p:txBody>
      </p:sp>
      <p:sp>
        <p:nvSpPr>
          <p:cNvPr id="3" name="Content Placeholder 2"/>
          <p:cNvSpPr>
            <a:spLocks noGrp="1"/>
          </p:cNvSpPr>
          <p:nvPr>
            <p:ph idx="1"/>
          </p:nvPr>
        </p:nvSpPr>
        <p:spPr/>
        <p:txBody>
          <a:bodyPr/>
          <a:lstStyle/>
          <a:p>
            <a:r>
              <a:rPr lang="en-GB" b="1" dirty="0" smtClean="0"/>
              <a:t>And </a:t>
            </a:r>
            <a:r>
              <a:rPr lang="en-GB" dirty="0" smtClean="0"/>
              <a:t> answer No to these;</a:t>
            </a:r>
          </a:p>
          <a:p>
            <a:pPr lvl="1"/>
            <a:r>
              <a:rPr lang="en-GB" dirty="0"/>
              <a:t>Do I feel under pressure from anyone, such as my partner or friends?</a:t>
            </a:r>
          </a:p>
          <a:p>
            <a:pPr lvl="1"/>
            <a:r>
              <a:rPr lang="en-GB" dirty="0"/>
              <a:t>Could I have any regrets afterwards?</a:t>
            </a:r>
          </a:p>
          <a:p>
            <a:pPr lvl="1"/>
            <a:r>
              <a:rPr lang="en-GB" dirty="0"/>
              <a:t>Am I thinking about having sex just to impress my friends or keep up with them? </a:t>
            </a:r>
          </a:p>
          <a:p>
            <a:pPr lvl="1"/>
            <a:r>
              <a:rPr lang="en-GB" dirty="0"/>
              <a:t>Am I thinking about having sex just to keep my partner?</a:t>
            </a:r>
          </a:p>
        </p:txBody>
      </p:sp>
    </p:spTree>
    <p:extLst>
      <p:ext uri="{BB962C8B-B14F-4D97-AF65-F5344CB8AC3E}">
        <p14:creationId xmlns:p14="http://schemas.microsoft.com/office/powerpoint/2010/main" val="3380003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3053</Words>
  <Application>Microsoft Office PowerPoint</Application>
  <PresentationFormat>On-screen Show (4:3)</PresentationFormat>
  <Paragraphs>204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Consent in relationships</vt:lpstr>
      <vt:lpstr>Aims.</vt:lpstr>
      <vt:lpstr>Groundrules (Suggested)</vt:lpstr>
      <vt:lpstr>Words for…</vt:lpstr>
      <vt:lpstr>Reasons for Sex</vt:lpstr>
      <vt:lpstr>When am I ready?</vt:lpstr>
      <vt:lpstr>Key messages</vt:lpstr>
      <vt:lpstr>RU Ready</vt:lpstr>
      <vt:lpstr>R U ready</vt:lpstr>
      <vt:lpstr>Shanice and Julian</vt:lpstr>
      <vt:lpstr>PowerPoint Presentation</vt:lpstr>
      <vt:lpstr>Prompt Questions</vt:lpstr>
      <vt:lpstr>Scenario 2</vt:lpstr>
      <vt:lpstr>Prompt Questions</vt:lpstr>
      <vt:lpstr>Consent is….</vt:lpstr>
      <vt:lpstr>Learning points</vt:lpstr>
    </vt:vector>
  </TitlesOfParts>
  <Company>Authorised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in relationships</dc:title>
  <dc:creator>steven.searby</dc:creator>
  <cp:lastModifiedBy>steven.searby</cp:lastModifiedBy>
  <cp:revision>32</cp:revision>
  <cp:lastPrinted>2021-02-24T14:04:56Z</cp:lastPrinted>
  <dcterms:created xsi:type="dcterms:W3CDTF">2021-02-05T11:44:57Z</dcterms:created>
  <dcterms:modified xsi:type="dcterms:W3CDTF">2021-03-09T14:43:50Z</dcterms:modified>
</cp:coreProperties>
</file>